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7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</p:sldIdLst>
  <p:sldSz cy="6858000" cx="12192000"/>
  <p:notesSz cx="6858000" cy="9144000"/>
  <p:embeddedFontLst>
    <p:embeddedFont>
      <p:font typeface="Roboto"/>
      <p:regular r:id="rId80"/>
      <p:bold r:id="rId81"/>
      <p:italic r:id="rId82"/>
      <p:boldItalic r:id="rId8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E83B5BFB-99BE-4BD5-B9F7-B9173189CB11}">
  <a:tblStyle styleId="{E83B5BFB-99BE-4BD5-B9F7-B9173189CB1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83" Type="http://schemas.openxmlformats.org/officeDocument/2006/relationships/font" Target="fonts/Roboto-boldItalic.fntdata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80" Type="http://schemas.openxmlformats.org/officeDocument/2006/relationships/font" Target="fonts/Roboto-regular.fntdata"/><Relationship Id="rId82" Type="http://schemas.openxmlformats.org/officeDocument/2006/relationships/font" Target="fonts/Roboto-italic.fntdata"/><Relationship Id="rId81" Type="http://schemas.openxmlformats.org/officeDocument/2006/relationships/font" Target="fonts/Roboto-bold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31" Type="http://schemas.openxmlformats.org/officeDocument/2006/relationships/slide" Target="slides/slide26.xml"/><Relationship Id="rId75" Type="http://schemas.openxmlformats.org/officeDocument/2006/relationships/slide" Target="slides/slide70.xml"/><Relationship Id="rId30" Type="http://schemas.openxmlformats.org/officeDocument/2006/relationships/slide" Target="slides/slide25.xml"/><Relationship Id="rId74" Type="http://schemas.openxmlformats.org/officeDocument/2006/relationships/slide" Target="slides/slide69.xml"/><Relationship Id="rId33" Type="http://schemas.openxmlformats.org/officeDocument/2006/relationships/slide" Target="slides/slide28.xml"/><Relationship Id="rId77" Type="http://schemas.openxmlformats.org/officeDocument/2006/relationships/slide" Target="slides/slide72.xml"/><Relationship Id="rId32" Type="http://schemas.openxmlformats.org/officeDocument/2006/relationships/slide" Target="slides/slide27.xml"/><Relationship Id="rId76" Type="http://schemas.openxmlformats.org/officeDocument/2006/relationships/slide" Target="slides/slide71.xml"/><Relationship Id="rId35" Type="http://schemas.openxmlformats.org/officeDocument/2006/relationships/slide" Target="slides/slide30.xml"/><Relationship Id="rId79" Type="http://schemas.openxmlformats.org/officeDocument/2006/relationships/slide" Target="slides/slide74.xml"/><Relationship Id="rId34" Type="http://schemas.openxmlformats.org/officeDocument/2006/relationships/slide" Target="slides/slide29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slide" Target="slides/slide63.xml"/><Relationship Id="rId23" Type="http://schemas.openxmlformats.org/officeDocument/2006/relationships/slide" Target="slides/slide18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slide" Target="slides/slide6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2" name="Google Shape;162;p1:notes"/>
          <p:cNvSpPr/>
          <p:nvPr>
            <p:ph idx="2" type="sldImg"/>
          </p:nvPr>
        </p:nvSpPr>
        <p:spPr>
          <a:xfrm>
            <a:off x="381000" y="695325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63" name="Google Shape;163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a6d3738e65_0_2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ga6d3738e65_0_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a6d3738e65_0_4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ga6d3738e65_0_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a6d3738e65_0_6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ga6d3738e65_0_6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a6d3738e65_0_8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ga6d3738e65_0_8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a6d3738e65_0_10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ga6d3738e65_0_10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a6d3738e65_0_12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ga6d3738e65_0_1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a6d3738e65_0_14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ga6d3738e65_0_1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a6d3738e65_0_16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ga6d3738e65_0_16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a6d3738e65_0_16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ga6d3738e65_0_16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a6d3738e65_0_17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ga6d3738e65_0_17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846aca9e42_1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g846aca9e42_1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a6d3738e65_0_18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" name="Google Shape;426;ga6d3738e65_0_18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a6d3738e65_0_19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ga6d3738e65_0_19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a6d3738e65_0_20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Google Shape;445;ga6d3738e65_0_20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a6d3738e65_0_20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" name="Google Shape;455;ga6d3738e65_0_20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a6d3738e65_0_2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4" name="Google Shape;464;ga6d3738e65_0_2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a6d3738e65_0_22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ga6d3738e65_0_2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a6d3738e65_0_23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ga6d3738e65_0_2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a6d3738e65_0_24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ga6d3738e65_0_2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a6d3738e65_0_25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ga6d3738e65_0_25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a6d3738e65_0_25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" name="Google Shape;511;ga6d3738e65_0_25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b="1" i="0" lang="en-US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1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9" name="Google Shape;179;p3:notes"/>
          <p:cNvSpPr/>
          <p:nvPr>
            <p:ph idx="2" type="sldImg"/>
          </p:nvPr>
        </p:nvSpPr>
        <p:spPr>
          <a:xfrm>
            <a:off x="381000" y="695325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80" name="Google Shape;180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a6d3738e65_0_4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9" name="Google Shape;519;ga6d3738e65_0_4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a6d3738e65_0_42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6" name="Google Shape;526;ga6d3738e65_0_4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a6d3738e65_0_43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ga6d3738e65_0_4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a6d3738e65_0_44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2" name="Google Shape;542;ga6d3738e65_0_4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a6d3738e65_0_44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0" name="Google Shape;550;ga6d3738e65_0_4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a6d3738e65_0_45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" name="Google Shape;558;ga6d3738e65_0_45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a6d3738e65_0_47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0" name="Google Shape;580;ga6d3738e65_0_47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a6d3738e65_0_48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8" name="Google Shape;588;ga6d3738e65_0_48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a6d3738e65_0_48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6" name="Google Shape;596;ga6d3738e65_0_48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a6d3738e65_0_50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3" name="Google Shape;613;ga6d3738e65_0_50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a6d3738e65_0_5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6" name="Google Shape;626;ga6d3738e65_0_5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ga6d3738e65_0_5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4" name="Google Shape;634;ga6d3738e65_0_5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ga6d3738e65_0_53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2" name="Google Shape;642;ga6d3738e65_0_5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ga6d3738e65_0_53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9" name="Google Shape;649;ga6d3738e65_0_5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a6d3738e65_0_54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8" name="Google Shape;658;ga6d3738e65_0_5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ga6d3738e65_0_55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6" name="Google Shape;666;ga6d3738e65_0_55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ga6d3738e65_0_56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5" name="Google Shape;675;ga6d3738e65_0_56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ga6d3738e65_0_56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3" name="Google Shape;683;ga6d3738e65_0_56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a6d3738e65_0_58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0" name="Google Shape;700;ga6d3738e65_0_58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ga6d3738e65_0_59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9" name="Google Shape;709;ga6d3738e65_0_59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a37f8b229f_0_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ga37f8b229f_0_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ga6d3738e65_0_59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7" name="Google Shape;717;ga6d3738e65_0_59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ga6d3738e65_0_60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6" name="Google Shape;726;ga6d3738e65_0_60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ga6d3738e65_0_6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5" name="Google Shape;735;ga6d3738e65_0_6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ga6d3738e65_0_6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3" name="Google Shape;743;ga6d3738e65_0_6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ga6d3738e65_0_63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4" name="Google Shape;754;ga6d3738e65_0_6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ga6d3738e65_0_63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2" name="Google Shape;762;ga6d3738e65_0_6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ga6d3738e65_0_66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9" name="Google Shape;769;ga6d3738e65_0_66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ga6d3738e65_0_64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0" name="Google Shape;780;ga6d3738e65_0_6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ga6d3738e65_0_67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8" name="Google Shape;788;ga6d3738e65_0_67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ga6d3738e65_0_68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6" name="Google Shape;796;ga6d3738e65_0_68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ga6d3738e65_0_68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4" name="Google Shape;804;ga6d3738e65_0_68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7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ga6d3738e65_0_70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9" name="Google Shape;819;ga6d3738e65_0_70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8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ga6d3738e65_0_7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0" name="Google Shape;830;ga6d3738e65_0_7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6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ga6d3738e65_0_7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8" name="Google Shape;838;ga6d3738e65_0_7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4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ga6d3738e65_0_72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6" name="Google Shape;846;ga6d3738e65_0_7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2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ga6d3738e65_0_73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4" name="Google Shape;854;ga6d3738e65_0_7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0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ga6d3738e65_0_74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2" name="Google Shape;862;ga6d3738e65_0_7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8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ga6d3738e65_0_74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0" name="Google Shape;870;ga6d3738e65_0_74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6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ga6d3738e65_0_75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8" name="Google Shape;878;ga6d3738e65_0_75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9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1" name="Google Shape;891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a6d3738e65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ga6d3738e65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8" name="Google Shape;898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p2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3" name="Google Shape;923;p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p2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3" name="Google Shape;933;p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p2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40" name="Google Shape;940;p29:notes"/>
          <p:cNvSpPr/>
          <p:nvPr>
            <p:ph idx="2" type="sldImg"/>
          </p:nvPr>
        </p:nvSpPr>
        <p:spPr>
          <a:xfrm>
            <a:off x="381000" y="695325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941" name="Google Shape;941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7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Google Shape;948;ga37f8b229f_0_17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9" name="Google Shape;949;ga37f8b229f_0_17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a6d3738e65_0_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ga6d3738e65_0_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a6d3738e65_0_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ga6d3738e65_0_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Relationship Id="rId3" Type="http://schemas.openxmlformats.org/officeDocument/2006/relationships/image" Target="../media/image2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устой слайд">
  <p:cSld name="Пустой слайд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de 3">
  <p:cSld name="Code 3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89" name="Google Shape;89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1"/>
          <p:cNvSpPr txBox="1"/>
          <p:nvPr>
            <p:ph idx="1" type="body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2286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2286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2286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2286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1" name="Google Shape;91;p11"/>
          <p:cNvSpPr txBox="1"/>
          <p:nvPr>
            <p:ph idx="2" type="body"/>
          </p:nvPr>
        </p:nvSpPr>
        <p:spPr>
          <a:xfrm>
            <a:off x="719667" y="1716199"/>
            <a:ext cx="10752667" cy="14457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None/>
              <a:defRPr/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2" name="Google Shape;92;p11"/>
          <p:cNvSpPr txBox="1"/>
          <p:nvPr>
            <p:ph idx="3" type="body"/>
          </p:nvPr>
        </p:nvSpPr>
        <p:spPr>
          <a:xfrm>
            <a:off x="719138" y="3606800"/>
            <a:ext cx="10753725" cy="2733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de 4">
  <p:cSld name="Code 4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94" name="Google Shape;94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2"/>
          <p:cNvSpPr txBox="1"/>
          <p:nvPr>
            <p:ph idx="1" type="body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2286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2286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2286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2286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6" name="Google Shape;96;p12"/>
          <p:cNvSpPr txBox="1"/>
          <p:nvPr>
            <p:ph idx="2" type="body"/>
          </p:nvPr>
        </p:nvSpPr>
        <p:spPr>
          <a:xfrm>
            <a:off x="719138" y="1838036"/>
            <a:ext cx="10753726" cy="4535777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ереход на live-coding">
  <p:cSld name="Переход на live-coding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3"/>
          <p:cNvSpPr txBox="1"/>
          <p:nvPr/>
        </p:nvSpPr>
        <p:spPr>
          <a:xfrm>
            <a:off x="2707893" y="1341406"/>
            <a:ext cx="6776215" cy="39395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5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LIVE</a:t>
            </a:r>
            <a:endParaRPr b="1" i="0" sz="250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00" name="Google Shape;100;p13"/>
          <p:cNvSpPr txBox="1"/>
          <p:nvPr>
            <p:ph idx="1" type="body"/>
          </p:nvPr>
        </p:nvSpPr>
        <p:spPr>
          <a:xfrm>
            <a:off x="0" y="3019425"/>
            <a:ext cx="121920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venir"/>
              <a:buNone/>
              <a:defRPr b="1" sz="30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419100" lvl="1" marL="9144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b="1" sz="30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419100" lvl="2" marL="1371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b="1" sz="30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419100" lvl="3" marL="18288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b="1" sz="30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419100" lvl="4" marL="22860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b="1" sz="30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писок литературы">
  <p:cSld name="Список литературы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102" name="Google Shape;102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4"/>
          <p:cNvSpPr txBox="1"/>
          <p:nvPr>
            <p:ph idx="1" type="body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2286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2286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2286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2286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4" name="Google Shape;104;p14"/>
          <p:cNvSpPr txBox="1"/>
          <p:nvPr>
            <p:ph idx="2" type="body"/>
          </p:nvPr>
        </p:nvSpPr>
        <p:spPr>
          <a:xfrm>
            <a:off x="719138" y="1818640"/>
            <a:ext cx="10753725" cy="45218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5600" lvl="0" marL="457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Noto Sans Symbols"/>
              <a:buChar char="▪"/>
              <a:defRPr sz="2000"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Изображение">
  <p:cSld name="Изображение">
    <p:bg>
      <p:bgPr>
        <a:solidFill>
          <a:schemeClr val="lt1"/>
        </a:solid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5"/>
          <p:cNvSpPr/>
          <p:nvPr>
            <p:ph idx="2" type="pic"/>
          </p:nvPr>
        </p:nvSpPr>
        <p:spPr>
          <a:xfrm>
            <a:off x="1" y="1"/>
            <a:ext cx="12192000" cy="68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b="0" i="0" sz="196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b="0" i="0" sz="168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b="0" i="0" sz="140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труктура презентации">
  <p:cSld name="Структура презентации">
    <p:bg>
      <p:bgPr>
        <a:solidFill>
          <a:srgbClr val="FEFEFE"/>
        </a:solid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108" name="Google Shape;108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525" y="-2802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6"/>
          <p:cNvSpPr/>
          <p:nvPr/>
        </p:nvSpPr>
        <p:spPr>
          <a:xfrm>
            <a:off x="1490789" y="1864920"/>
            <a:ext cx="3886714" cy="1061885"/>
          </a:xfrm>
          <a:prstGeom prst="homePlate">
            <a:avLst>
              <a:gd fmla="val 50000" name="adj"/>
            </a:avLst>
          </a:prstGeom>
          <a:solidFill>
            <a:srgbClr val="40CDD0"/>
          </a:solidFill>
          <a:ln>
            <a:noFill/>
          </a:ln>
          <a:effectLst>
            <a:outerShdw blurRad="50800" rotWithShape="0" algn="t" dir="5400000" dist="38100">
              <a:srgbClr val="000000">
                <a:alpha val="2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18256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5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0" name="Google Shape;110;p16"/>
          <p:cNvSpPr/>
          <p:nvPr/>
        </p:nvSpPr>
        <p:spPr>
          <a:xfrm>
            <a:off x="1490788" y="3445248"/>
            <a:ext cx="3886715" cy="1061885"/>
          </a:xfrm>
          <a:prstGeom prst="homePlate">
            <a:avLst>
              <a:gd fmla="val 50000" name="adj"/>
            </a:avLst>
          </a:prstGeom>
          <a:solidFill>
            <a:srgbClr val="83DFE1">
              <a:alpha val="40000"/>
            </a:srgbClr>
          </a:solidFill>
          <a:ln>
            <a:noFill/>
          </a:ln>
          <a:effectLst>
            <a:outerShdw blurRad="50800" rotWithShape="0" algn="t" dir="5400000" dist="38100">
              <a:srgbClr val="000000">
                <a:alpha val="2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182563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5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1" name="Google Shape;111;p16"/>
          <p:cNvSpPr/>
          <p:nvPr/>
        </p:nvSpPr>
        <p:spPr>
          <a:xfrm>
            <a:off x="1479660" y="5025576"/>
            <a:ext cx="3886715" cy="1061885"/>
          </a:xfrm>
          <a:prstGeom prst="homePlate">
            <a:avLst>
              <a:gd fmla="val 50000" name="adj"/>
            </a:avLst>
          </a:prstGeom>
          <a:solidFill>
            <a:srgbClr val="83DFE1">
              <a:alpha val="40000"/>
            </a:srgbClr>
          </a:solidFill>
          <a:ln>
            <a:noFill/>
          </a:ln>
          <a:effectLst>
            <a:outerShdw blurRad="50800" rotWithShape="0" algn="t" dir="5400000" dist="38100">
              <a:srgbClr val="000000">
                <a:alpha val="2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182563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5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2" name="Google Shape;112;p16"/>
          <p:cNvSpPr txBox="1"/>
          <p:nvPr>
            <p:ph idx="1" type="body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2286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2286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2286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2286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3" name="Google Shape;113;p16"/>
          <p:cNvSpPr txBox="1"/>
          <p:nvPr>
            <p:ph idx="2" type="body"/>
          </p:nvPr>
        </p:nvSpPr>
        <p:spPr>
          <a:xfrm>
            <a:off x="6017342" y="1864920"/>
            <a:ext cx="5456048" cy="29934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5600" lvl="0" marL="457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Calibri"/>
              <a:buAutoNum type="arabicPeriod"/>
              <a:defRPr b="0" i="0" sz="2000" u="none" cap="none" strike="noStrik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556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b="0" i="0" sz="2000" u="none" cap="none" strike="noStrik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3556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b="0" i="0" sz="2000" u="none" cap="none" strike="noStrik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3556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b="0" i="0" sz="2000" u="none" cap="none" strike="noStrik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3556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b="0" i="0" sz="2000" u="none" cap="none" strike="noStrik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4" name="Google Shape;114;p16"/>
          <p:cNvSpPr txBox="1"/>
          <p:nvPr>
            <p:ph idx="3" type="body"/>
          </p:nvPr>
        </p:nvSpPr>
        <p:spPr>
          <a:xfrm>
            <a:off x="1589088" y="2058988"/>
            <a:ext cx="3343130" cy="6651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b="0" i="0" sz="25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5" name="Google Shape;115;p16"/>
          <p:cNvSpPr txBox="1"/>
          <p:nvPr>
            <p:ph idx="4" type="body"/>
          </p:nvPr>
        </p:nvSpPr>
        <p:spPr>
          <a:xfrm>
            <a:off x="1589088" y="3643610"/>
            <a:ext cx="3343130" cy="6651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b="0" i="0" sz="25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6" name="Google Shape;116;p16"/>
          <p:cNvSpPr txBox="1"/>
          <p:nvPr>
            <p:ph idx="5" type="body"/>
          </p:nvPr>
        </p:nvSpPr>
        <p:spPr>
          <a:xfrm>
            <a:off x="1589088" y="5223937"/>
            <a:ext cx="3343130" cy="6651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b="0" i="0" sz="25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482">
          <p15:clr>
            <a:srgbClr val="FBAE40"/>
          </p15:clr>
        </p15:guide>
        <p15:guide id="2" orient="horz" pos="686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Два списка">
  <p:cSld name="Два списка">
    <p:bg>
      <p:bgPr>
        <a:solidFill>
          <a:srgbClr val="FEFEFE"/>
        </a:solid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118" name="Google Shape;118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525" y="-2802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7"/>
          <p:cNvSpPr txBox="1"/>
          <p:nvPr>
            <p:ph idx="1" type="body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2286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2286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2286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2286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0" name="Google Shape;120;p17"/>
          <p:cNvSpPr txBox="1"/>
          <p:nvPr>
            <p:ph idx="2" type="body"/>
          </p:nvPr>
        </p:nvSpPr>
        <p:spPr>
          <a:xfrm>
            <a:off x="719666" y="1911102"/>
            <a:ext cx="4988407" cy="43603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5600" lvl="0" marL="457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556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b="0" i="0" sz="2000" u="none" cap="none" strike="noStrik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3556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b="0" i="0" sz="2000" u="none" cap="none" strike="noStrik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3556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b="0" i="0" sz="2000" u="none" cap="none" strike="noStrik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3556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b="0" i="0" sz="2000" u="none" cap="none" strike="noStrik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1" name="Google Shape;121;p17"/>
          <p:cNvSpPr txBox="1"/>
          <p:nvPr>
            <p:ph idx="3" type="body"/>
          </p:nvPr>
        </p:nvSpPr>
        <p:spPr>
          <a:xfrm>
            <a:off x="6460595" y="1911102"/>
            <a:ext cx="4988407" cy="43603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5600" lvl="0" marL="457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556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b="0" i="0" sz="2000" u="none" cap="none" strike="noStrik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3556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b="0" i="0" sz="2000" u="none" cap="none" strike="noStrik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3556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b="0" i="0" sz="2000" u="none" cap="none" strike="noStrik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3556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b="0" i="0" sz="2000" u="none" cap="none" strike="noStrik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482">
          <p15:clr>
            <a:srgbClr val="FBAE40"/>
          </p15:clr>
        </p15:guide>
        <p15:guide id="2" orient="horz" pos="686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крывающий и контакты">
  <p:cSld name="Закрывающий и контакты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8"/>
          <p:cNvSpPr/>
          <p:nvPr/>
        </p:nvSpPr>
        <p:spPr>
          <a:xfrm>
            <a:off x="-1" y="4656359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18"/>
          <p:cNvSpPr/>
          <p:nvPr/>
        </p:nvSpPr>
        <p:spPr>
          <a:xfrm>
            <a:off x="0" y="3425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18"/>
          <p:cNvSpPr/>
          <p:nvPr/>
        </p:nvSpPr>
        <p:spPr>
          <a:xfrm>
            <a:off x="3453176" y="5102164"/>
            <a:ext cx="1390823" cy="1391505"/>
          </a:xfrm>
          <a:prstGeom prst="ellipse">
            <a:avLst/>
          </a:prstGeom>
          <a:noFill/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8"/>
              <a:buFont typeface="Times New Roman"/>
              <a:buNone/>
            </a:pPr>
            <a:r>
              <a:t/>
            </a:r>
            <a:endParaRPr b="0" i="0" sz="1758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27" name="Google Shape;127;p18"/>
          <p:cNvSpPr txBox="1"/>
          <p:nvPr>
            <p:ph idx="1" type="body"/>
          </p:nvPr>
        </p:nvSpPr>
        <p:spPr>
          <a:xfrm>
            <a:off x="0" y="2941319"/>
            <a:ext cx="12191279" cy="6364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16"/>
              <a:buFont typeface="Arial"/>
              <a:buNone/>
              <a:defRPr b="1" i="0" sz="3516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8" name="Google Shape;128;p18"/>
          <p:cNvSpPr/>
          <p:nvPr>
            <p:ph idx="2" type="pic"/>
          </p:nvPr>
        </p:nvSpPr>
        <p:spPr>
          <a:xfrm>
            <a:off x="3480883" y="5120636"/>
            <a:ext cx="1300002" cy="1373033"/>
          </a:xfrm>
          <a:prstGeom prst="ellipse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b="0" i="0" sz="196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b="0" i="0" sz="168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b="0" i="0" sz="140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9" name="Google Shape;129;p18"/>
          <p:cNvSpPr txBox="1"/>
          <p:nvPr>
            <p:ph idx="3" type="body"/>
          </p:nvPr>
        </p:nvSpPr>
        <p:spPr>
          <a:xfrm>
            <a:off x="5221032" y="5034486"/>
            <a:ext cx="6555332" cy="5229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  <a:defRPr b="0" i="0" sz="3164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0" name="Google Shape;130;p18"/>
          <p:cNvSpPr txBox="1"/>
          <p:nvPr>
            <p:ph idx="4" type="body"/>
          </p:nvPr>
        </p:nvSpPr>
        <p:spPr>
          <a:xfrm>
            <a:off x="5221032" y="5590125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b="0" i="0" sz="1617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1" name="Google Shape;131;p18"/>
          <p:cNvSpPr txBox="1"/>
          <p:nvPr>
            <p:ph idx="5" type="body"/>
          </p:nvPr>
        </p:nvSpPr>
        <p:spPr>
          <a:xfrm>
            <a:off x="5221032" y="5935296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b="0" i="0" sz="1617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2" name="Google Shape;132;p18"/>
          <p:cNvSpPr txBox="1"/>
          <p:nvPr>
            <p:ph idx="6" type="body"/>
          </p:nvPr>
        </p:nvSpPr>
        <p:spPr>
          <a:xfrm>
            <a:off x="5221032" y="6269802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b="0" i="0" sz="1617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Заголовок и подзаголовок">
  <p:cSld name="10_Заголовок и подзаголовок">
    <p:bg>
      <p:bgPr>
        <a:solidFill>
          <a:srgbClr val="FEFEFE"/>
        </a:solid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25276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9"/>
          <p:cNvSpPr/>
          <p:nvPr/>
        </p:nvSpPr>
        <p:spPr>
          <a:xfrm>
            <a:off x="-1" y="4627784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Пользователь" id="136" name="Google Shape;136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6957" y="5716005"/>
            <a:ext cx="362003" cy="36200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Пользователь" id="137" name="Google Shape;137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6957" y="6238478"/>
            <a:ext cx="362003" cy="362003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9"/>
          <p:cNvSpPr/>
          <p:nvPr/>
        </p:nvSpPr>
        <p:spPr>
          <a:xfrm>
            <a:off x="0" y="-15336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9" name="Google Shape;139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96663" y="411079"/>
            <a:ext cx="2198673" cy="971801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19"/>
          <p:cNvSpPr txBox="1"/>
          <p:nvPr>
            <p:ph idx="1" type="body"/>
          </p:nvPr>
        </p:nvSpPr>
        <p:spPr>
          <a:xfrm>
            <a:off x="0" y="2446645"/>
            <a:ext cx="12191999" cy="9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i="0" sz="40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1" name="Google Shape;141;p19"/>
          <p:cNvSpPr txBox="1"/>
          <p:nvPr>
            <p:ph idx="2" type="body"/>
          </p:nvPr>
        </p:nvSpPr>
        <p:spPr>
          <a:xfrm>
            <a:off x="1" y="3458347"/>
            <a:ext cx="12191999" cy="52055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FFFFFF"/>
              </a:buClr>
              <a:buSzPts val="2109"/>
              <a:buNone/>
              <a:defRPr b="0" i="0" sz="2109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2" name="Google Shape;142;p19"/>
          <p:cNvSpPr txBox="1"/>
          <p:nvPr>
            <p:ph idx="3" type="body"/>
          </p:nvPr>
        </p:nvSpPr>
        <p:spPr>
          <a:xfrm>
            <a:off x="662840" y="5738030"/>
            <a:ext cx="8685876" cy="3620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b="0" i="0" sz="17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3" name="Google Shape;143;p19"/>
          <p:cNvSpPr txBox="1"/>
          <p:nvPr>
            <p:ph idx="4" type="body"/>
          </p:nvPr>
        </p:nvSpPr>
        <p:spPr>
          <a:xfrm>
            <a:off x="653725" y="6261600"/>
            <a:ext cx="8685876" cy="3620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b="0" i="0" sz="17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 два блока">
  <p:cSld name="Список подтем">
    <p:bg>
      <p:bgPr>
        <a:solidFill>
          <a:srgbClr val="FEFEFE"/>
        </a:solid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54" y="-13389"/>
            <a:ext cx="12215439" cy="687128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Изображение выглядит как снимок экрана&#10;&#10;Автоматически созданное описание" id="146" name="Google Shape;146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525" y="-2802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0"/>
          <p:cNvSpPr/>
          <p:nvPr/>
        </p:nvSpPr>
        <p:spPr>
          <a:xfrm>
            <a:off x="3117554" y="1516010"/>
            <a:ext cx="6016615" cy="841939"/>
          </a:xfrm>
          <a:prstGeom prst="rect">
            <a:avLst/>
          </a:prstGeom>
          <a:solidFill>
            <a:srgbClr val="FEFEFE"/>
          </a:solidFill>
          <a:ln cap="flat" cmpd="sng" w="12700">
            <a:solidFill>
              <a:srgbClr val="D5DDE3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190500" rotWithShape="0" algn="tl" dir="2700000" dist="38100">
              <a:srgbClr val="000000">
                <a:alpha val="9411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8" name="Google Shape;148;p20"/>
          <p:cNvSpPr/>
          <p:nvPr/>
        </p:nvSpPr>
        <p:spPr>
          <a:xfrm>
            <a:off x="3117554" y="2489361"/>
            <a:ext cx="6016615" cy="841939"/>
          </a:xfrm>
          <a:prstGeom prst="rect">
            <a:avLst/>
          </a:prstGeom>
          <a:solidFill>
            <a:srgbClr val="FEFEFE"/>
          </a:solidFill>
          <a:ln cap="flat" cmpd="sng" w="12700">
            <a:solidFill>
              <a:srgbClr val="D5DDE3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190500" rotWithShape="0" algn="tl" dir="2700000" dist="38100">
              <a:srgbClr val="000000">
                <a:alpha val="9411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9" name="Google Shape;149;p20"/>
          <p:cNvSpPr/>
          <p:nvPr/>
        </p:nvSpPr>
        <p:spPr>
          <a:xfrm>
            <a:off x="3117554" y="3462712"/>
            <a:ext cx="6016615" cy="841939"/>
          </a:xfrm>
          <a:prstGeom prst="rect">
            <a:avLst/>
          </a:prstGeom>
          <a:solidFill>
            <a:srgbClr val="FEFEFE"/>
          </a:solidFill>
          <a:ln cap="flat" cmpd="sng" w="12700">
            <a:solidFill>
              <a:srgbClr val="D5DDE3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190500" rotWithShape="0" algn="tl" dir="2700000" dist="38100">
              <a:srgbClr val="000000">
                <a:alpha val="9411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" name="Google Shape;150;p20"/>
          <p:cNvSpPr/>
          <p:nvPr/>
        </p:nvSpPr>
        <p:spPr>
          <a:xfrm>
            <a:off x="3117554" y="4436063"/>
            <a:ext cx="6016615" cy="841939"/>
          </a:xfrm>
          <a:prstGeom prst="rect">
            <a:avLst/>
          </a:prstGeom>
          <a:solidFill>
            <a:srgbClr val="FEFEFE"/>
          </a:solidFill>
          <a:ln cap="flat" cmpd="sng" w="12700">
            <a:solidFill>
              <a:srgbClr val="D5DDE3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190500" rotWithShape="0" algn="tl" dir="2700000" dist="38100">
              <a:srgbClr val="000000">
                <a:alpha val="9411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1" name="Google Shape;151;p20"/>
          <p:cNvSpPr/>
          <p:nvPr/>
        </p:nvSpPr>
        <p:spPr>
          <a:xfrm>
            <a:off x="3117554" y="5409413"/>
            <a:ext cx="6016615" cy="841939"/>
          </a:xfrm>
          <a:prstGeom prst="rect">
            <a:avLst/>
          </a:prstGeom>
          <a:solidFill>
            <a:srgbClr val="FEFEFE"/>
          </a:solidFill>
          <a:ln cap="flat" cmpd="sng" w="12700">
            <a:solidFill>
              <a:srgbClr val="D5DDE3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190500" rotWithShape="0" algn="tl" dir="2700000" dist="38100">
              <a:srgbClr val="000000">
                <a:alpha val="9411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2" name="Google Shape;152;p20"/>
          <p:cNvSpPr txBox="1"/>
          <p:nvPr>
            <p:ph idx="1" type="body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2286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2286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2286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2286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3" name="Google Shape;153;p20"/>
          <p:cNvSpPr txBox="1"/>
          <p:nvPr>
            <p:ph idx="2" type="body"/>
          </p:nvPr>
        </p:nvSpPr>
        <p:spPr>
          <a:xfrm>
            <a:off x="3722687" y="1579563"/>
            <a:ext cx="5292003" cy="71549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b="0" i="0" sz="2000" u="none" cap="none" strike="noStrik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4" name="Google Shape;154;p20"/>
          <p:cNvSpPr txBox="1"/>
          <p:nvPr>
            <p:ph idx="3" type="body"/>
          </p:nvPr>
        </p:nvSpPr>
        <p:spPr>
          <a:xfrm>
            <a:off x="3722687" y="2564725"/>
            <a:ext cx="5292003" cy="71549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b="0" i="0" sz="2000" u="none" cap="none" strike="noStrik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5" name="Google Shape;155;p20"/>
          <p:cNvSpPr txBox="1"/>
          <p:nvPr>
            <p:ph idx="4" type="body"/>
          </p:nvPr>
        </p:nvSpPr>
        <p:spPr>
          <a:xfrm>
            <a:off x="3215067" y="1527871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b="1" i="0" sz="5000" u="none" cap="none" strike="noStrik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6" name="Google Shape;156;p20"/>
          <p:cNvSpPr txBox="1"/>
          <p:nvPr>
            <p:ph idx="5" type="body"/>
          </p:nvPr>
        </p:nvSpPr>
        <p:spPr>
          <a:xfrm>
            <a:off x="3207074" y="2514641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b="1" i="0" sz="5000" u="none" cap="none" strike="noStrik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7" name="Google Shape;157;p20"/>
          <p:cNvSpPr txBox="1"/>
          <p:nvPr>
            <p:ph idx="6" type="body"/>
          </p:nvPr>
        </p:nvSpPr>
        <p:spPr>
          <a:xfrm>
            <a:off x="3215960" y="3415230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b="1" i="0" sz="5000" u="none" cap="none" strike="noStrik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8" name="Google Shape;158;p20"/>
          <p:cNvSpPr txBox="1"/>
          <p:nvPr>
            <p:ph idx="7" type="body"/>
          </p:nvPr>
        </p:nvSpPr>
        <p:spPr>
          <a:xfrm>
            <a:off x="3215067" y="4399832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b="1" i="0" sz="5000" u="none" cap="none" strike="noStrik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9" name="Google Shape;159;p20"/>
          <p:cNvSpPr txBox="1"/>
          <p:nvPr>
            <p:ph idx="8" type="body"/>
          </p:nvPr>
        </p:nvSpPr>
        <p:spPr>
          <a:xfrm>
            <a:off x="3215067" y="5384355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b="1" i="0" sz="5000" u="none" cap="none" strike="noStrik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контакты">
  <p:cSld name="Заголовок и контакты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3"/>
          <p:cNvSpPr/>
          <p:nvPr/>
        </p:nvSpPr>
        <p:spPr>
          <a:xfrm>
            <a:off x="-1" y="4656359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3"/>
          <p:cNvSpPr/>
          <p:nvPr/>
        </p:nvSpPr>
        <p:spPr>
          <a:xfrm>
            <a:off x="0" y="3425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3"/>
          <p:cNvSpPr/>
          <p:nvPr/>
        </p:nvSpPr>
        <p:spPr>
          <a:xfrm>
            <a:off x="3453176" y="5102164"/>
            <a:ext cx="1390823" cy="1391505"/>
          </a:xfrm>
          <a:prstGeom prst="ellipse">
            <a:avLst/>
          </a:prstGeom>
          <a:noFill/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8"/>
              <a:buFont typeface="Times New Roman"/>
              <a:buNone/>
            </a:pPr>
            <a:r>
              <a:t/>
            </a:r>
            <a:endParaRPr b="0" i="0" sz="1758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1" name="Google Shape;21;p3"/>
          <p:cNvSpPr txBox="1"/>
          <p:nvPr>
            <p:ph idx="1" type="body"/>
          </p:nvPr>
        </p:nvSpPr>
        <p:spPr>
          <a:xfrm>
            <a:off x="0" y="2941319"/>
            <a:ext cx="12191279" cy="6364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16"/>
              <a:buFont typeface="Arial"/>
              <a:buNone/>
              <a:defRPr b="1" i="0" sz="3516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" name="Google Shape;22;p3"/>
          <p:cNvSpPr/>
          <p:nvPr>
            <p:ph idx="2" type="pic"/>
          </p:nvPr>
        </p:nvSpPr>
        <p:spPr>
          <a:xfrm>
            <a:off x="3480883" y="5120636"/>
            <a:ext cx="1300002" cy="1373033"/>
          </a:xfrm>
          <a:prstGeom prst="ellipse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b="0" i="0" sz="196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b="0" i="0" sz="168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b="0" i="0" sz="140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" name="Google Shape;23;p3"/>
          <p:cNvSpPr txBox="1"/>
          <p:nvPr>
            <p:ph idx="3" type="body"/>
          </p:nvPr>
        </p:nvSpPr>
        <p:spPr>
          <a:xfrm>
            <a:off x="5221032" y="5034486"/>
            <a:ext cx="6555332" cy="5229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  <a:defRPr b="0" i="0" sz="3164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4" type="body"/>
          </p:nvPr>
        </p:nvSpPr>
        <p:spPr>
          <a:xfrm>
            <a:off x="5221032" y="5590125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b="0" i="0" sz="1617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" name="Google Shape;25;p3"/>
          <p:cNvSpPr txBox="1"/>
          <p:nvPr>
            <p:ph idx="5" type="body"/>
          </p:nvPr>
        </p:nvSpPr>
        <p:spPr>
          <a:xfrm>
            <a:off x="5221032" y="5935296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b="0" i="0" sz="1617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" name="Google Shape;26;p3"/>
          <p:cNvSpPr txBox="1"/>
          <p:nvPr>
            <p:ph idx="6" type="body"/>
          </p:nvPr>
        </p:nvSpPr>
        <p:spPr>
          <a:xfrm>
            <a:off x="5221032" y="6269802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b="0" i="0" sz="1617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Карта курса">
  <p:cSld name="Карта курса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28" name="Google Shape;28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venir"/>
              <a:buNone/>
              <a:defRPr b="1" sz="4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2286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2286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2286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2286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2" type="body"/>
          </p:nvPr>
        </p:nvSpPr>
        <p:spPr>
          <a:xfrm>
            <a:off x="743998" y="2241317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b="1" i="0" sz="5000" u="none" cap="none" strike="noStrik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1" name="Google Shape;31;p4"/>
          <p:cNvSpPr txBox="1"/>
          <p:nvPr>
            <p:ph idx="3" type="body"/>
          </p:nvPr>
        </p:nvSpPr>
        <p:spPr>
          <a:xfrm>
            <a:off x="1455442" y="2215852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b="0" i="0" sz="2000" u="none" cap="none" strike="noStrik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4"/>
          <p:cNvSpPr txBox="1"/>
          <p:nvPr>
            <p:ph idx="4" type="body"/>
          </p:nvPr>
        </p:nvSpPr>
        <p:spPr>
          <a:xfrm>
            <a:off x="1307756" y="4631231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b="1" i="0" sz="5000" u="none" cap="none" strike="noStrik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4"/>
          <p:cNvSpPr txBox="1"/>
          <p:nvPr>
            <p:ph idx="5" type="body"/>
          </p:nvPr>
        </p:nvSpPr>
        <p:spPr>
          <a:xfrm>
            <a:off x="2047094" y="4618499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b="0" i="0" sz="2000" u="none" cap="none" strike="noStrik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4" name="Google Shape;34;p4"/>
          <p:cNvSpPr txBox="1"/>
          <p:nvPr>
            <p:ph idx="6" type="body"/>
          </p:nvPr>
        </p:nvSpPr>
        <p:spPr>
          <a:xfrm>
            <a:off x="4831431" y="3282779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b="1" i="0" sz="5000" u="none" cap="none" strike="noStrik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5" name="Google Shape;35;p4"/>
          <p:cNvSpPr txBox="1"/>
          <p:nvPr>
            <p:ph idx="7" type="body"/>
          </p:nvPr>
        </p:nvSpPr>
        <p:spPr>
          <a:xfrm>
            <a:off x="5570769" y="3270047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b="0" i="0" sz="2000" u="none" cap="none" strike="noStrik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8" type="body"/>
          </p:nvPr>
        </p:nvSpPr>
        <p:spPr>
          <a:xfrm>
            <a:off x="6922470" y="5303950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b="1" i="0" sz="5000" u="none" cap="none" strike="noStrik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9" type="body"/>
          </p:nvPr>
        </p:nvSpPr>
        <p:spPr>
          <a:xfrm>
            <a:off x="7661808" y="5291218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b="0" i="0" sz="2000" u="none" cap="none" strike="noStrik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3" type="body"/>
          </p:nvPr>
        </p:nvSpPr>
        <p:spPr>
          <a:xfrm>
            <a:off x="7474858" y="1545999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b="1" i="0" sz="5000" u="none" cap="none" strike="noStrik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9" name="Google Shape;39;p4"/>
          <p:cNvSpPr txBox="1"/>
          <p:nvPr>
            <p:ph idx="14" type="body"/>
          </p:nvPr>
        </p:nvSpPr>
        <p:spPr>
          <a:xfrm>
            <a:off x="8214196" y="1533267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b="0" i="0" sz="2000" u="none" cap="none" strike="noStrik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4"/>
          <p:cNvSpPr/>
          <p:nvPr/>
        </p:nvSpPr>
        <p:spPr>
          <a:xfrm rot="-10128133">
            <a:off x="1013862" y="2547913"/>
            <a:ext cx="2029719" cy="1978047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9525">
            <a:solidFill>
              <a:srgbClr val="40CDD0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4"/>
          <p:cNvSpPr/>
          <p:nvPr/>
        </p:nvSpPr>
        <p:spPr>
          <a:xfrm rot="6566080">
            <a:off x="4678081" y="2862401"/>
            <a:ext cx="2306337" cy="239473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9525">
            <a:solidFill>
              <a:srgbClr val="40CDD0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4"/>
          <p:cNvSpPr/>
          <p:nvPr/>
        </p:nvSpPr>
        <p:spPr>
          <a:xfrm rot="-739297">
            <a:off x="7925859" y="3873550"/>
            <a:ext cx="2306337" cy="3163242"/>
          </a:xfrm>
          <a:prstGeom prst="arc">
            <a:avLst>
              <a:gd fmla="val 16712281" name="adj1"/>
              <a:gd fmla="val 0" name="adj2"/>
            </a:avLst>
          </a:prstGeom>
          <a:noFill/>
          <a:ln cap="flat" cmpd="sng" w="9525">
            <a:solidFill>
              <a:srgbClr val="40CDD0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4"/>
          <p:cNvSpPr/>
          <p:nvPr/>
        </p:nvSpPr>
        <p:spPr>
          <a:xfrm rot="5400000">
            <a:off x="10588176" y="4714044"/>
            <a:ext cx="1002080" cy="1092133"/>
          </a:xfrm>
          <a:prstGeom prst="arc">
            <a:avLst>
              <a:gd fmla="val 16712281" name="adj1"/>
              <a:gd fmla="val 0" name="adj2"/>
            </a:avLst>
          </a:prstGeom>
          <a:noFill/>
          <a:ln cap="flat" cmpd="sng" w="9525">
            <a:solidFill>
              <a:srgbClr val="40CDD0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44;p4"/>
          <p:cNvSpPr/>
          <p:nvPr/>
        </p:nvSpPr>
        <p:spPr>
          <a:xfrm>
            <a:off x="9222388" y="4453625"/>
            <a:ext cx="2407942" cy="1705329"/>
          </a:xfrm>
          <a:prstGeom prst="arc">
            <a:avLst>
              <a:gd fmla="val 16712281" name="adj1"/>
              <a:gd fmla="val 0" name="adj2"/>
            </a:avLst>
          </a:prstGeom>
          <a:noFill/>
          <a:ln cap="flat" cmpd="sng" w="9525">
            <a:solidFill>
              <a:srgbClr val="40CDD0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45;p4"/>
          <p:cNvSpPr/>
          <p:nvPr/>
        </p:nvSpPr>
        <p:spPr>
          <a:xfrm rot="9970954">
            <a:off x="9787705" y="2709391"/>
            <a:ext cx="1302202" cy="1756152"/>
          </a:xfrm>
          <a:prstGeom prst="arc">
            <a:avLst>
              <a:gd fmla="val 16712281" name="adj1"/>
              <a:gd fmla="val 0" name="adj2"/>
            </a:avLst>
          </a:prstGeom>
          <a:noFill/>
          <a:ln cap="flat" cmpd="sng" w="9525">
            <a:solidFill>
              <a:srgbClr val="40CDD0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4"/>
          <p:cNvSpPr/>
          <p:nvPr/>
        </p:nvSpPr>
        <p:spPr>
          <a:xfrm rot="-6614669">
            <a:off x="9664026" y="3100179"/>
            <a:ext cx="1242877" cy="1009553"/>
          </a:xfrm>
          <a:prstGeom prst="arc">
            <a:avLst>
              <a:gd fmla="val 16712281" name="adj1"/>
              <a:gd fmla="val 54527" name="adj2"/>
            </a:avLst>
          </a:prstGeom>
          <a:noFill/>
          <a:ln cap="flat" cmpd="sng" w="9525">
            <a:solidFill>
              <a:srgbClr val="40CDD0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4"/>
          <p:cNvSpPr/>
          <p:nvPr/>
        </p:nvSpPr>
        <p:spPr>
          <a:xfrm rot="4766345">
            <a:off x="9630276" y="1761100"/>
            <a:ext cx="794009" cy="1697545"/>
          </a:xfrm>
          <a:prstGeom prst="arc">
            <a:avLst>
              <a:gd fmla="val 16712281" name="adj1"/>
              <a:gd fmla="val 54527" name="adj2"/>
            </a:avLst>
          </a:prstGeom>
          <a:noFill/>
          <a:ln cap="flat" cmpd="sng" w="9525">
            <a:solidFill>
              <a:srgbClr val="40CDD0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Маршрут вебинара">
  <p:cSld name="Маршрут вебинара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49" name="Google Shape;49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5"/>
          <p:cNvSpPr txBox="1"/>
          <p:nvPr>
            <p:ph idx="1" type="body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2286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2286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2286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2286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1" name="Google Shape;51;p5"/>
          <p:cNvSpPr/>
          <p:nvPr/>
        </p:nvSpPr>
        <p:spPr>
          <a:xfrm>
            <a:off x="2904836" y="1474029"/>
            <a:ext cx="6382327" cy="858982"/>
          </a:xfrm>
          <a:prstGeom prst="roundRect">
            <a:avLst>
              <a:gd fmla="val 16667" name="adj"/>
            </a:avLst>
          </a:prstGeom>
          <a:solidFill>
            <a:srgbClr val="40CDD0"/>
          </a:solidFill>
          <a:ln>
            <a:noFill/>
          </a:ln>
        </p:spPr>
        <p:txBody>
          <a:bodyPr anchorCtr="0" anchor="ctr" bIns="17825" lIns="17825" spcFirstLastPara="1" rIns="17825" wrap="square" tIns="178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164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2" name="Google Shape;52;p5"/>
          <p:cNvSpPr/>
          <p:nvPr/>
        </p:nvSpPr>
        <p:spPr>
          <a:xfrm>
            <a:off x="2904834" y="5724238"/>
            <a:ext cx="6382327" cy="858982"/>
          </a:xfrm>
          <a:prstGeom prst="roundRect">
            <a:avLst>
              <a:gd fmla="val 16667" name="adj"/>
            </a:avLst>
          </a:prstGeom>
          <a:solidFill>
            <a:srgbClr val="40CDD0"/>
          </a:solidFill>
          <a:ln>
            <a:noFill/>
          </a:ln>
        </p:spPr>
        <p:txBody>
          <a:bodyPr anchorCtr="0" anchor="ctr" bIns="17825" lIns="17825" spcFirstLastPara="1" rIns="17825" wrap="square" tIns="178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164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3" name="Google Shape;53;p5"/>
          <p:cNvSpPr/>
          <p:nvPr/>
        </p:nvSpPr>
        <p:spPr>
          <a:xfrm>
            <a:off x="2904835" y="2890766"/>
            <a:ext cx="6382327" cy="858982"/>
          </a:xfrm>
          <a:prstGeom prst="roundRect">
            <a:avLst>
              <a:gd fmla="val 16667" name="adj"/>
            </a:avLst>
          </a:prstGeom>
          <a:solidFill>
            <a:srgbClr val="40CDD0"/>
          </a:solidFill>
          <a:ln>
            <a:noFill/>
          </a:ln>
        </p:spPr>
        <p:txBody>
          <a:bodyPr anchorCtr="0" anchor="ctr" bIns="17825" lIns="17825" spcFirstLastPara="1" rIns="17825" wrap="square" tIns="178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164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4" name="Google Shape;54;p5"/>
          <p:cNvSpPr/>
          <p:nvPr/>
        </p:nvSpPr>
        <p:spPr>
          <a:xfrm>
            <a:off x="2904835" y="4307503"/>
            <a:ext cx="6382327" cy="858982"/>
          </a:xfrm>
          <a:prstGeom prst="roundRect">
            <a:avLst>
              <a:gd fmla="val 16667" name="adj"/>
            </a:avLst>
          </a:prstGeom>
          <a:solidFill>
            <a:srgbClr val="40CDD0"/>
          </a:solidFill>
          <a:ln>
            <a:noFill/>
          </a:ln>
        </p:spPr>
        <p:txBody>
          <a:bodyPr anchorCtr="0" anchor="ctr" bIns="17825" lIns="17825" spcFirstLastPara="1" rIns="17825" wrap="square" tIns="178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164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5" name="Google Shape;55;p5"/>
          <p:cNvSpPr/>
          <p:nvPr/>
        </p:nvSpPr>
        <p:spPr>
          <a:xfrm>
            <a:off x="5762332" y="2369703"/>
            <a:ext cx="667329" cy="484371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83DFE1"/>
          </a:solidFill>
          <a:ln>
            <a:noFill/>
          </a:ln>
        </p:spPr>
        <p:txBody>
          <a:bodyPr anchorCtr="0" anchor="ctr" bIns="17825" lIns="17825" spcFirstLastPara="1" rIns="17825" wrap="square" tIns="178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164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6" name="Google Shape;56;p5"/>
          <p:cNvSpPr/>
          <p:nvPr/>
        </p:nvSpPr>
        <p:spPr>
          <a:xfrm>
            <a:off x="5762331" y="3786440"/>
            <a:ext cx="667329" cy="484371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83DFE1"/>
          </a:solidFill>
          <a:ln>
            <a:noFill/>
          </a:ln>
        </p:spPr>
        <p:txBody>
          <a:bodyPr anchorCtr="0" anchor="ctr" bIns="17825" lIns="17825" spcFirstLastPara="1" rIns="17825" wrap="square" tIns="178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164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7" name="Google Shape;57;p5"/>
          <p:cNvSpPr/>
          <p:nvPr/>
        </p:nvSpPr>
        <p:spPr>
          <a:xfrm>
            <a:off x="5762331" y="5203177"/>
            <a:ext cx="667329" cy="484371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83DFE1"/>
          </a:solidFill>
          <a:ln>
            <a:noFill/>
          </a:ln>
        </p:spPr>
        <p:txBody>
          <a:bodyPr anchorCtr="0" anchor="ctr" bIns="17825" lIns="17825" spcFirstLastPara="1" rIns="17825" wrap="square" tIns="178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164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8" name="Google Shape;58;p5"/>
          <p:cNvSpPr txBox="1"/>
          <p:nvPr>
            <p:ph idx="2" type="body"/>
          </p:nvPr>
        </p:nvSpPr>
        <p:spPr>
          <a:xfrm>
            <a:off x="3043526" y="1588655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9" name="Google Shape;59;p5"/>
          <p:cNvSpPr txBox="1"/>
          <p:nvPr>
            <p:ph idx="3" type="body"/>
          </p:nvPr>
        </p:nvSpPr>
        <p:spPr>
          <a:xfrm>
            <a:off x="3043526" y="3015457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" name="Google Shape;60;p5"/>
          <p:cNvSpPr txBox="1"/>
          <p:nvPr>
            <p:ph idx="4" type="body"/>
          </p:nvPr>
        </p:nvSpPr>
        <p:spPr>
          <a:xfrm>
            <a:off x="3043526" y="4437385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1" name="Google Shape;61;p5"/>
          <p:cNvSpPr txBox="1"/>
          <p:nvPr>
            <p:ph idx="5" type="body"/>
          </p:nvPr>
        </p:nvSpPr>
        <p:spPr>
          <a:xfrm>
            <a:off x="3043526" y="5848929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итульный слайд">
  <p:cSld name="Титульный слайд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6"/>
          <p:cNvSpPr/>
          <p:nvPr/>
        </p:nvSpPr>
        <p:spPr>
          <a:xfrm>
            <a:off x="0" y="-15336"/>
            <a:ext cx="12192000" cy="18810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5" name="Google Shape;65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96663" y="411079"/>
            <a:ext cx="2198673" cy="971801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6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6"/>
          <p:cNvSpPr txBox="1"/>
          <p:nvPr>
            <p:ph idx="1" type="body"/>
          </p:nvPr>
        </p:nvSpPr>
        <p:spPr>
          <a:xfrm>
            <a:off x="-2" y="2411267"/>
            <a:ext cx="12192000" cy="18108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b="1" sz="5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228600" lvl="1" marL="9144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b="1" sz="40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228600" lvl="2" marL="1371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b="1" sz="40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228600" lvl="3" marL="18288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b="1" sz="40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228600" lvl="4" marL="22860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b="1" sz="40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Разделительный">
  <p:cSld name="Разделительный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7"/>
          <p:cNvSpPr/>
          <p:nvPr/>
        </p:nvSpPr>
        <p:spPr>
          <a:xfrm>
            <a:off x="0" y="0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7"/>
          <p:cNvSpPr txBox="1"/>
          <p:nvPr>
            <p:ph idx="1" type="body"/>
          </p:nvPr>
        </p:nvSpPr>
        <p:spPr>
          <a:xfrm>
            <a:off x="5099050" y="1675606"/>
            <a:ext cx="1993900" cy="42179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0"/>
              <a:buNone/>
              <a:defRPr b="1" sz="250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2" name="Google Shape;72;p7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7"/>
          <p:cNvSpPr txBox="1"/>
          <p:nvPr>
            <p:ph idx="2" type="body"/>
          </p:nvPr>
        </p:nvSpPr>
        <p:spPr>
          <a:xfrm>
            <a:off x="0" y="3073400"/>
            <a:ext cx="12192000" cy="7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b="1" sz="3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екст и картинка">
  <p:cSld name="Текст и картинка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75" name="Google Shape;75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8"/>
          <p:cNvSpPr/>
          <p:nvPr>
            <p:ph idx="2" type="pic"/>
          </p:nvPr>
        </p:nvSpPr>
        <p:spPr>
          <a:xfrm>
            <a:off x="6961188" y="1808163"/>
            <a:ext cx="4375150" cy="44418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b="0" i="0" sz="168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b="0" i="0" sz="140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7" name="Google Shape;77;p8"/>
          <p:cNvSpPr txBox="1"/>
          <p:nvPr>
            <p:ph idx="1" type="body"/>
          </p:nvPr>
        </p:nvSpPr>
        <p:spPr>
          <a:xfrm>
            <a:off x="719667" y="1808479"/>
            <a:ext cx="5040000" cy="45313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23850" lvl="0" marL="457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1500"/>
              <a:buFont typeface="Noto Sans Symbols"/>
              <a:buChar char="▪"/>
              <a:defRPr sz="1500"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8" name="Google Shape;78;p8"/>
          <p:cNvSpPr txBox="1"/>
          <p:nvPr>
            <p:ph idx="3" type="body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2286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2286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2286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2286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de 1">
  <p:cSld name="Code 1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80" name="Google Shape;80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9"/>
          <p:cNvSpPr txBox="1"/>
          <p:nvPr>
            <p:ph idx="1" type="body"/>
          </p:nvPr>
        </p:nvSpPr>
        <p:spPr>
          <a:xfrm>
            <a:off x="723600" y="1717040"/>
            <a:ext cx="10744800" cy="48075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30200" lvl="0" marL="457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2" name="Google Shape;82;p9"/>
          <p:cNvSpPr txBox="1"/>
          <p:nvPr>
            <p:ph idx="2" type="body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2286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2286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2286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2286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de 2">
  <p:cSld name="Code 2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84" name="Google Shape;84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0"/>
          <p:cNvSpPr txBox="1"/>
          <p:nvPr>
            <p:ph idx="1" type="body"/>
          </p:nvPr>
        </p:nvSpPr>
        <p:spPr>
          <a:xfrm>
            <a:off x="723599" y="1605280"/>
            <a:ext cx="6960000" cy="49193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30200" lvl="0" marL="457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6" name="Google Shape;86;p10"/>
          <p:cNvSpPr txBox="1"/>
          <p:nvPr>
            <p:ph idx="2" type="body"/>
          </p:nvPr>
        </p:nvSpPr>
        <p:spPr>
          <a:xfrm>
            <a:off x="8032376" y="1605280"/>
            <a:ext cx="3439957" cy="49193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1700"/>
              <a:buFont typeface="Noto Sans Symbols"/>
              <a:buNone/>
              <a:defRPr sz="1700"/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7" name="Google Shape;87;p10"/>
          <p:cNvSpPr txBox="1"/>
          <p:nvPr>
            <p:ph idx="3" type="body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2286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2286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2286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2286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theme" Target="../theme/theme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838249" y="365001"/>
            <a:ext cx="10515502" cy="132605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94"/>
              <a:buFont typeface="Calibri"/>
              <a:buNone/>
              <a:defRPr b="0" i="0" sz="309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838249" y="1826122"/>
            <a:ext cx="10515502" cy="43509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3631" lvl="0" marL="457200" marR="0" rtl="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b="0" i="0" sz="196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35724" lvl="1" marL="914400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b="0" i="0" sz="168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881" lvl="2" marL="1371600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b="0" i="0" sz="140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08991" lvl="3" marL="1828800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08991" lvl="4" marL="2286000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08991" lvl="5" marL="2743200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08991" lvl="6" marL="3200400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08990" lvl="7" marL="3657600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08990" lvl="8" marL="4114800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838249" y="6356821"/>
            <a:ext cx="2743563" cy="365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43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4038328" y="6356821"/>
            <a:ext cx="4115344" cy="365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43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8610188" y="6356821"/>
            <a:ext cx="2743563" cy="365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843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843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843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843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843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843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843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843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843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jpg"/><Relationship Id="rId4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jpg"/><Relationship Id="rId4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jpg"/><Relationship Id="rId4" Type="http://schemas.openxmlformats.org/officeDocument/2006/relationships/image" Target="../media/image1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jpg"/><Relationship Id="rId4" Type="http://schemas.openxmlformats.org/officeDocument/2006/relationships/image" Target="../media/image1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jpg"/><Relationship Id="rId4" Type="http://schemas.openxmlformats.org/officeDocument/2006/relationships/image" Target="../media/image1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jpg"/><Relationship Id="rId4" Type="http://schemas.openxmlformats.org/officeDocument/2006/relationships/image" Target="../media/image1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jpg"/><Relationship Id="rId4" Type="http://schemas.openxmlformats.org/officeDocument/2006/relationships/image" Target="../media/image1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.jpg"/><Relationship Id="rId4" Type="http://schemas.openxmlformats.org/officeDocument/2006/relationships/image" Target="../media/image20.png"/><Relationship Id="rId5" Type="http://schemas.openxmlformats.org/officeDocument/2006/relationships/image" Target="../media/image1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.jpg"/><Relationship Id="rId4" Type="http://schemas.openxmlformats.org/officeDocument/2006/relationships/image" Target="../media/image2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jpg"/><Relationship Id="rId4" Type="http://schemas.openxmlformats.org/officeDocument/2006/relationships/image" Target="../media/image1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6.jpg"/><Relationship Id="rId4" Type="http://schemas.openxmlformats.org/officeDocument/2006/relationships/image" Target="../media/image15.png"/><Relationship Id="rId5" Type="http://schemas.openxmlformats.org/officeDocument/2006/relationships/image" Target="../media/image2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6.jpg"/><Relationship Id="rId4" Type="http://schemas.openxmlformats.org/officeDocument/2006/relationships/image" Target="../media/image19.png"/><Relationship Id="rId5" Type="http://schemas.openxmlformats.org/officeDocument/2006/relationships/image" Target="../media/image2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6.jpg"/><Relationship Id="rId4" Type="http://schemas.openxmlformats.org/officeDocument/2006/relationships/image" Target="../media/image21.png"/><Relationship Id="rId5" Type="http://schemas.openxmlformats.org/officeDocument/2006/relationships/image" Target="../media/image2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6.jpg"/><Relationship Id="rId4" Type="http://schemas.openxmlformats.org/officeDocument/2006/relationships/image" Target="../media/image2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6.jpg"/><Relationship Id="rId4" Type="http://schemas.openxmlformats.org/officeDocument/2006/relationships/image" Target="../media/image23.png"/><Relationship Id="rId5" Type="http://schemas.openxmlformats.org/officeDocument/2006/relationships/image" Target="../media/image25.png"/><Relationship Id="rId6" Type="http://schemas.openxmlformats.org/officeDocument/2006/relationships/image" Target="../media/image2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6.jpg"/><Relationship Id="rId4" Type="http://schemas.openxmlformats.org/officeDocument/2006/relationships/image" Target="../media/image34.png"/><Relationship Id="rId5" Type="http://schemas.openxmlformats.org/officeDocument/2006/relationships/image" Target="../media/image2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6.jpg"/><Relationship Id="rId4" Type="http://schemas.openxmlformats.org/officeDocument/2006/relationships/image" Target="../media/image40.png"/><Relationship Id="rId5" Type="http://schemas.openxmlformats.org/officeDocument/2006/relationships/image" Target="../media/image3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6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6.jpg"/><Relationship Id="rId4" Type="http://schemas.openxmlformats.org/officeDocument/2006/relationships/hyperlink" Target="http://cocodataset.org/#home" TargetMode="External"/><Relationship Id="rId5" Type="http://schemas.openxmlformats.org/officeDocument/2006/relationships/hyperlink" Target="https://storage.googleapis.com/openimages/web/factsfigures.html" TargetMode="External"/><Relationship Id="rId6" Type="http://schemas.openxmlformats.org/officeDocument/2006/relationships/hyperlink" Target="http://www.image-net.org/" TargetMode="Externa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6.jpg"/><Relationship Id="rId4" Type="http://schemas.openxmlformats.org/officeDocument/2006/relationships/image" Target="../media/image3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8.jpg"/><Relationship Id="rId4" Type="http://schemas.openxmlformats.org/officeDocument/2006/relationships/image" Target="../media/image3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8.jpg"/><Relationship Id="rId4" Type="http://schemas.openxmlformats.org/officeDocument/2006/relationships/image" Target="../media/image32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8.jpg"/><Relationship Id="rId4" Type="http://schemas.openxmlformats.org/officeDocument/2006/relationships/image" Target="../media/image33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8.jpg"/><Relationship Id="rId4" Type="http://schemas.openxmlformats.org/officeDocument/2006/relationships/image" Target="../media/image35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8.jpg"/><Relationship Id="rId4" Type="http://schemas.openxmlformats.org/officeDocument/2006/relationships/image" Target="../media/image36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8.jp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8.jp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8.jpg"/><Relationship Id="rId4" Type="http://schemas.openxmlformats.org/officeDocument/2006/relationships/image" Target="../media/image37.png"/><Relationship Id="rId5" Type="http://schemas.openxmlformats.org/officeDocument/2006/relationships/image" Target="../media/image41.png"/><Relationship Id="rId6" Type="http://schemas.openxmlformats.org/officeDocument/2006/relationships/image" Target="../media/image39.png"/><Relationship Id="rId7" Type="http://schemas.openxmlformats.org/officeDocument/2006/relationships/image" Target="../media/image51.png"/><Relationship Id="rId8" Type="http://schemas.openxmlformats.org/officeDocument/2006/relationships/image" Target="../media/image43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8.jpg"/><Relationship Id="rId4" Type="http://schemas.openxmlformats.org/officeDocument/2006/relationships/image" Target="../media/image55.png"/><Relationship Id="rId5" Type="http://schemas.openxmlformats.org/officeDocument/2006/relationships/image" Target="../media/image48.png"/><Relationship Id="rId6" Type="http://schemas.openxmlformats.org/officeDocument/2006/relationships/image" Target="../media/image4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jpg"/><Relationship Id="rId4" Type="http://schemas.openxmlformats.org/officeDocument/2006/relationships/image" Target="../media/image11.png"/><Relationship Id="rId5" Type="http://schemas.openxmlformats.org/officeDocument/2006/relationships/image" Target="../media/image8.png"/><Relationship Id="rId6" Type="http://schemas.openxmlformats.org/officeDocument/2006/relationships/image" Target="../media/image12.png"/><Relationship Id="rId7" Type="http://schemas.openxmlformats.org/officeDocument/2006/relationships/image" Target="../media/image10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8.jpg"/><Relationship Id="rId4" Type="http://schemas.openxmlformats.org/officeDocument/2006/relationships/image" Target="../media/image62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8.jpg"/><Relationship Id="rId4" Type="http://schemas.openxmlformats.org/officeDocument/2006/relationships/image" Target="../media/image60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8.jp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8.jpg"/><Relationship Id="rId4" Type="http://schemas.openxmlformats.org/officeDocument/2006/relationships/image" Target="../media/image53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8.jpg"/><Relationship Id="rId4" Type="http://schemas.openxmlformats.org/officeDocument/2006/relationships/image" Target="../media/image56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8.jp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8.jpg"/><Relationship Id="rId4" Type="http://schemas.openxmlformats.org/officeDocument/2006/relationships/image" Target="../media/image46.png"/><Relationship Id="rId9" Type="http://schemas.openxmlformats.org/officeDocument/2006/relationships/image" Target="../media/image50.png"/><Relationship Id="rId5" Type="http://schemas.openxmlformats.org/officeDocument/2006/relationships/image" Target="../media/image54.png"/><Relationship Id="rId6" Type="http://schemas.openxmlformats.org/officeDocument/2006/relationships/image" Target="../media/image47.png"/><Relationship Id="rId7" Type="http://schemas.openxmlformats.org/officeDocument/2006/relationships/image" Target="../media/image45.png"/><Relationship Id="rId8" Type="http://schemas.openxmlformats.org/officeDocument/2006/relationships/image" Target="../media/image52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38.jpg"/><Relationship Id="rId4" Type="http://schemas.openxmlformats.org/officeDocument/2006/relationships/image" Target="../media/image49.png"/><Relationship Id="rId5" Type="http://schemas.openxmlformats.org/officeDocument/2006/relationships/image" Target="../media/image44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38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38.jpg"/><Relationship Id="rId4" Type="http://schemas.openxmlformats.org/officeDocument/2006/relationships/image" Target="../media/image57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38.jpg"/><Relationship Id="rId4" Type="http://schemas.openxmlformats.org/officeDocument/2006/relationships/image" Target="../media/image58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38.jpg"/><Relationship Id="rId4" Type="http://schemas.openxmlformats.org/officeDocument/2006/relationships/image" Target="../media/image68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38.jpg"/><Relationship Id="rId4" Type="http://schemas.openxmlformats.org/officeDocument/2006/relationships/image" Target="../media/image69.png"/><Relationship Id="rId5" Type="http://schemas.openxmlformats.org/officeDocument/2006/relationships/image" Target="../media/image63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38.jpg"/><Relationship Id="rId4" Type="http://schemas.openxmlformats.org/officeDocument/2006/relationships/image" Target="../media/image61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38.jpg"/><Relationship Id="rId4" Type="http://schemas.openxmlformats.org/officeDocument/2006/relationships/image" Target="../media/image73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38.jpg"/><Relationship Id="rId4" Type="http://schemas.openxmlformats.org/officeDocument/2006/relationships/image" Target="../media/image59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38.jpg"/><Relationship Id="rId4" Type="http://schemas.openxmlformats.org/officeDocument/2006/relationships/image" Target="../media/image65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38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jp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38.jpg"/><Relationship Id="rId4" Type="http://schemas.openxmlformats.org/officeDocument/2006/relationships/image" Target="../media/image64.png"/><Relationship Id="rId5" Type="http://schemas.openxmlformats.org/officeDocument/2006/relationships/image" Target="../media/image66.png"/><Relationship Id="rId6" Type="http://schemas.openxmlformats.org/officeDocument/2006/relationships/image" Target="../media/image67.png"/><Relationship Id="rId7" Type="http://schemas.openxmlformats.org/officeDocument/2006/relationships/image" Target="../media/image44.png"/><Relationship Id="rId8" Type="http://schemas.openxmlformats.org/officeDocument/2006/relationships/image" Target="../media/image71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38.jpg"/><Relationship Id="rId4" Type="http://schemas.openxmlformats.org/officeDocument/2006/relationships/image" Target="../media/image70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38.jp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38.jpg"/><Relationship Id="rId4" Type="http://schemas.openxmlformats.org/officeDocument/2006/relationships/image" Target="../media/image76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38.jpg"/><Relationship Id="rId4" Type="http://schemas.openxmlformats.org/officeDocument/2006/relationships/image" Target="../media/image72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38.jpg"/><Relationship Id="rId4" Type="http://schemas.openxmlformats.org/officeDocument/2006/relationships/image" Target="../media/image75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38.jp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38.jpg"/><Relationship Id="rId4" Type="http://schemas.openxmlformats.org/officeDocument/2006/relationships/image" Target="../media/image77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38.jpg"/><Relationship Id="rId4" Type="http://schemas.openxmlformats.org/officeDocument/2006/relationships/image" Target="../media/image59.png"/><Relationship Id="rId5" Type="http://schemas.openxmlformats.org/officeDocument/2006/relationships/image" Target="../media/image36.png"/><Relationship Id="rId6" Type="http://schemas.openxmlformats.org/officeDocument/2006/relationships/image" Target="../media/image53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4.png"/><Relationship Id="rId4" Type="http://schemas.openxmlformats.org/officeDocument/2006/relationships/hyperlink" Target="https://colab.research.google.com/drive/1Xdm2KrBauT0lEyKFEiLie7nhzXajgEkH#scrollTo=hBXeH8UXFcqU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2.jpg"/><Relationship Id="rId4" Type="http://schemas.openxmlformats.org/officeDocument/2006/relationships/image" Target="../media/image74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2.jpg"/><Relationship Id="rId4" Type="http://schemas.openxmlformats.org/officeDocument/2006/relationships/image" Target="../media/image78.png"/></Relationships>
</file>

<file path=ppt/slides/_rels/slide72.xml.rels><?xml version="1.0" encoding="UTF-8" standalone="yes"?><Relationships xmlns="http://schemas.openxmlformats.org/package/2006/relationships"><Relationship Id="rId11" Type="http://schemas.openxmlformats.org/officeDocument/2006/relationships/hyperlink" Target="https://medium.com/coinmonks/review-fast-r-cnn-object-detection-a82e172e87ba" TargetMode="External"/><Relationship Id="rId10" Type="http://schemas.openxmlformats.org/officeDocument/2006/relationships/hyperlink" Target="https://arxiv.org/pdf/1506.01497.pdf" TargetMode="External"/><Relationship Id="rId13" Type="http://schemas.openxmlformats.org/officeDocument/2006/relationships/hyperlink" Target="https://arxiv.org/pdf/1612.03144.pdf" TargetMode="External"/><Relationship Id="rId12" Type="http://schemas.openxmlformats.org/officeDocument/2006/relationships/hyperlink" Target="https://github.com/facebookresearch/detectron2" TargetMode="Externa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2.jpg"/><Relationship Id="rId4" Type="http://schemas.openxmlformats.org/officeDocument/2006/relationships/hyperlink" Target="https://kharshit.github.io/blog/2019/09/20/evaluation-metrics-for-object-detection-and-segmentation" TargetMode="External"/><Relationship Id="rId9" Type="http://schemas.openxmlformats.org/officeDocument/2006/relationships/hyperlink" Target="https://arxiv.org/pdf/1504.08083.pdf" TargetMode="External"/><Relationship Id="rId5" Type="http://schemas.openxmlformats.org/officeDocument/2006/relationships/hyperlink" Target="https://medium.com/@jonathan_hui/map-mean-average-precision-for-object-detection-45c121a31173" TargetMode="External"/><Relationship Id="rId6" Type="http://schemas.openxmlformats.org/officeDocument/2006/relationships/hyperlink" Target="https://arthurdouillard.com/post/selective-search/" TargetMode="External"/><Relationship Id="rId7" Type="http://schemas.openxmlformats.org/officeDocument/2006/relationships/hyperlink" Target="https://www.learnopencv.com/selective-search-for-object-detection-cpp-python/" TargetMode="External"/><Relationship Id="rId8" Type="http://schemas.openxmlformats.org/officeDocument/2006/relationships/hyperlink" Target="https://arxiv.org/pdf/1311.2524.pdf" TargetMode="Externa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4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jpg"/><Relationship Id="rId4" Type="http://schemas.openxmlformats.org/officeDocument/2006/relationships/image" Target="../media/image7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1"/>
          <p:cNvSpPr/>
          <p:nvPr/>
        </p:nvSpPr>
        <p:spPr>
          <a:xfrm>
            <a:off x="0" y="0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7" name="Google Shape;167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96663" y="1941019"/>
            <a:ext cx="2198673" cy="971801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1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21"/>
          <p:cNvSpPr/>
          <p:nvPr/>
        </p:nvSpPr>
        <p:spPr>
          <a:xfrm>
            <a:off x="54557" y="2669970"/>
            <a:ext cx="12082887" cy="1296154"/>
          </a:xfrm>
          <a:prstGeom prst="roundRect">
            <a:avLst>
              <a:gd fmla="val 60" name="adj"/>
            </a:avLst>
          </a:prstGeom>
          <a:noFill/>
          <a:ln>
            <a:noFill/>
          </a:ln>
        </p:spPr>
        <p:txBody>
          <a:bodyPr anchorCtr="0" anchor="ctr" bIns="22475" lIns="44975" spcFirstLastPara="1" rIns="44975" wrap="square" tIns="224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5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Онлайн-образование</a:t>
            </a:r>
            <a:endParaRPr b="1" i="0" sz="55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262" name="Google Shape;262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30"/>
          <p:cNvSpPr txBox="1"/>
          <p:nvPr/>
        </p:nvSpPr>
        <p:spPr>
          <a:xfrm>
            <a:off x="719668" y="359177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en-US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Метод Скользящего Окна (Sliding Window)</a:t>
            </a:r>
            <a:endParaRPr b="1" i="0" sz="33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4" name="Google Shape;264;p30"/>
          <p:cNvSpPr txBox="1"/>
          <p:nvPr>
            <p:ph idx="4294967295" type="sldNum"/>
          </p:nvPr>
        </p:nvSpPr>
        <p:spPr>
          <a:xfrm>
            <a:off x="11918950" y="6600825"/>
            <a:ext cx="273000" cy="1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265" name="Google Shape;265;p30"/>
          <p:cNvGrpSpPr/>
          <p:nvPr/>
        </p:nvGrpSpPr>
        <p:grpSpPr>
          <a:xfrm>
            <a:off x="1781175" y="1380650"/>
            <a:ext cx="8258250" cy="4943925"/>
            <a:chOff x="0" y="1371125"/>
            <a:chExt cx="8258250" cy="4943925"/>
          </a:xfrm>
        </p:grpSpPr>
        <p:pic>
          <p:nvPicPr>
            <p:cNvPr id="266" name="Google Shape;266;p30"/>
            <p:cNvPicPr preferRelativeResize="0"/>
            <p:nvPr/>
          </p:nvPicPr>
          <p:blipFill rotWithShape="1">
            <a:blip r:embed="rId4">
              <a:alphaModFix/>
            </a:blip>
            <a:srcRect b="0" l="0" r="6068" t="0"/>
            <a:stretch/>
          </p:blipFill>
          <p:spPr>
            <a:xfrm>
              <a:off x="0" y="1371125"/>
              <a:ext cx="8256150" cy="493774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67" name="Google Shape;267;p30"/>
            <p:cNvCxnSpPr/>
            <p:nvPr/>
          </p:nvCxnSpPr>
          <p:spPr>
            <a:xfrm>
              <a:off x="19050" y="3028950"/>
              <a:ext cx="8239200" cy="0"/>
            </a:xfrm>
            <a:prstGeom prst="straightConnector1">
              <a:avLst/>
            </a:prstGeom>
            <a:noFill/>
            <a:ln cap="flat" cmpd="sng" w="285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68" name="Google Shape;268;p30"/>
            <p:cNvSpPr/>
            <p:nvPr/>
          </p:nvSpPr>
          <p:spPr>
            <a:xfrm>
              <a:off x="9525" y="4657250"/>
              <a:ext cx="1645800" cy="1645800"/>
            </a:xfrm>
            <a:prstGeom prst="rect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69" name="Google Shape;269;p30"/>
            <p:cNvCxnSpPr/>
            <p:nvPr/>
          </p:nvCxnSpPr>
          <p:spPr>
            <a:xfrm>
              <a:off x="19050" y="4667250"/>
              <a:ext cx="8220000" cy="0"/>
            </a:xfrm>
            <a:prstGeom prst="straightConnector1">
              <a:avLst/>
            </a:prstGeom>
            <a:noFill/>
            <a:ln cap="flat" cmpd="sng" w="285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0" name="Google Shape;270;p30"/>
            <p:cNvCxnSpPr/>
            <p:nvPr/>
          </p:nvCxnSpPr>
          <p:spPr>
            <a:xfrm>
              <a:off x="1655325" y="1380650"/>
              <a:ext cx="0" cy="4934400"/>
            </a:xfrm>
            <a:prstGeom prst="straightConnector1">
              <a:avLst/>
            </a:prstGeom>
            <a:noFill/>
            <a:ln cap="flat" cmpd="sng" w="285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1" name="Google Shape;271;p30"/>
            <p:cNvCxnSpPr/>
            <p:nvPr/>
          </p:nvCxnSpPr>
          <p:spPr>
            <a:xfrm>
              <a:off x="3312675" y="1380650"/>
              <a:ext cx="0" cy="4934400"/>
            </a:xfrm>
            <a:prstGeom prst="straightConnector1">
              <a:avLst/>
            </a:prstGeom>
            <a:noFill/>
            <a:ln cap="flat" cmpd="sng" w="285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2" name="Google Shape;272;p30"/>
            <p:cNvCxnSpPr/>
            <p:nvPr/>
          </p:nvCxnSpPr>
          <p:spPr>
            <a:xfrm>
              <a:off x="4960500" y="1380650"/>
              <a:ext cx="0" cy="4934400"/>
            </a:xfrm>
            <a:prstGeom prst="straightConnector1">
              <a:avLst/>
            </a:prstGeom>
            <a:noFill/>
            <a:ln cap="flat" cmpd="sng" w="285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3" name="Google Shape;273;p30"/>
            <p:cNvCxnSpPr/>
            <p:nvPr/>
          </p:nvCxnSpPr>
          <p:spPr>
            <a:xfrm>
              <a:off x="6608325" y="1380650"/>
              <a:ext cx="0" cy="4934400"/>
            </a:xfrm>
            <a:prstGeom prst="straightConnector1">
              <a:avLst/>
            </a:prstGeom>
            <a:noFill/>
            <a:ln cap="flat" cmpd="sng" w="285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74" name="Google Shape;274;p30"/>
          <p:cNvSpPr/>
          <p:nvPr/>
        </p:nvSpPr>
        <p:spPr>
          <a:xfrm>
            <a:off x="1781175" y="1380650"/>
            <a:ext cx="1645800" cy="16458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30"/>
          <p:cNvSpPr/>
          <p:nvPr/>
        </p:nvSpPr>
        <p:spPr>
          <a:xfrm>
            <a:off x="180975" y="3800475"/>
            <a:ext cx="1466700" cy="6192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Object</a:t>
            </a:r>
            <a:endParaRPr sz="1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Recognition</a:t>
            </a:r>
            <a:endParaRPr sz="1600"/>
          </a:p>
        </p:txBody>
      </p:sp>
      <p:cxnSp>
        <p:nvCxnSpPr>
          <p:cNvPr id="276" name="Google Shape;276;p30"/>
          <p:cNvCxnSpPr/>
          <p:nvPr/>
        </p:nvCxnSpPr>
        <p:spPr>
          <a:xfrm flipH="1">
            <a:off x="1009575" y="2143275"/>
            <a:ext cx="1676400" cy="16287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oval"/>
            <a:tailEnd len="med" w="med" type="triangle"/>
          </a:ln>
        </p:spPr>
      </p:cxnSp>
      <p:cxnSp>
        <p:nvCxnSpPr>
          <p:cNvPr id="277" name="Google Shape;277;p30"/>
          <p:cNvCxnSpPr>
            <a:stCxn id="275" idx="2"/>
          </p:cNvCxnSpPr>
          <p:nvPr/>
        </p:nvCxnSpPr>
        <p:spPr>
          <a:xfrm flipH="1">
            <a:off x="904725" y="4419675"/>
            <a:ext cx="9600" cy="381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78" name="Google Shape;278;p30"/>
          <p:cNvSpPr txBox="1"/>
          <p:nvPr/>
        </p:nvSpPr>
        <p:spPr>
          <a:xfrm>
            <a:off x="447675" y="4686300"/>
            <a:ext cx="10761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Yes / No</a:t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283" name="Google Shape;283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31"/>
          <p:cNvSpPr txBox="1"/>
          <p:nvPr/>
        </p:nvSpPr>
        <p:spPr>
          <a:xfrm>
            <a:off x="719668" y="359177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en-US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Метод Скользящего Окна (Sliding Window)</a:t>
            </a:r>
            <a:endParaRPr b="1" i="0" sz="33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5" name="Google Shape;285;p31"/>
          <p:cNvSpPr txBox="1"/>
          <p:nvPr>
            <p:ph idx="4294967295" type="sldNum"/>
          </p:nvPr>
        </p:nvSpPr>
        <p:spPr>
          <a:xfrm>
            <a:off x="11918950" y="6600825"/>
            <a:ext cx="273000" cy="1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286" name="Google Shape;286;p31"/>
          <p:cNvGrpSpPr/>
          <p:nvPr/>
        </p:nvGrpSpPr>
        <p:grpSpPr>
          <a:xfrm>
            <a:off x="1781175" y="1380650"/>
            <a:ext cx="8258250" cy="4943925"/>
            <a:chOff x="0" y="1371125"/>
            <a:chExt cx="8258250" cy="4943925"/>
          </a:xfrm>
        </p:grpSpPr>
        <p:pic>
          <p:nvPicPr>
            <p:cNvPr id="287" name="Google Shape;287;p31"/>
            <p:cNvPicPr preferRelativeResize="0"/>
            <p:nvPr/>
          </p:nvPicPr>
          <p:blipFill rotWithShape="1">
            <a:blip r:embed="rId4">
              <a:alphaModFix/>
            </a:blip>
            <a:srcRect b="0" l="0" r="6068" t="0"/>
            <a:stretch/>
          </p:blipFill>
          <p:spPr>
            <a:xfrm>
              <a:off x="0" y="1371125"/>
              <a:ext cx="8256150" cy="493774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88" name="Google Shape;288;p31"/>
            <p:cNvCxnSpPr/>
            <p:nvPr/>
          </p:nvCxnSpPr>
          <p:spPr>
            <a:xfrm>
              <a:off x="19050" y="3028950"/>
              <a:ext cx="8239200" cy="0"/>
            </a:xfrm>
            <a:prstGeom prst="straightConnector1">
              <a:avLst/>
            </a:prstGeom>
            <a:noFill/>
            <a:ln cap="flat" cmpd="sng" w="285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89" name="Google Shape;289;p31"/>
            <p:cNvSpPr/>
            <p:nvPr/>
          </p:nvSpPr>
          <p:spPr>
            <a:xfrm>
              <a:off x="9525" y="4657250"/>
              <a:ext cx="1645800" cy="1645800"/>
            </a:xfrm>
            <a:prstGeom prst="rect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90" name="Google Shape;290;p31"/>
            <p:cNvCxnSpPr/>
            <p:nvPr/>
          </p:nvCxnSpPr>
          <p:spPr>
            <a:xfrm>
              <a:off x="19050" y="4667250"/>
              <a:ext cx="8220000" cy="0"/>
            </a:xfrm>
            <a:prstGeom prst="straightConnector1">
              <a:avLst/>
            </a:prstGeom>
            <a:noFill/>
            <a:ln cap="flat" cmpd="sng" w="285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91" name="Google Shape;291;p31"/>
            <p:cNvCxnSpPr/>
            <p:nvPr/>
          </p:nvCxnSpPr>
          <p:spPr>
            <a:xfrm>
              <a:off x="1655325" y="1380650"/>
              <a:ext cx="0" cy="4934400"/>
            </a:xfrm>
            <a:prstGeom prst="straightConnector1">
              <a:avLst/>
            </a:prstGeom>
            <a:noFill/>
            <a:ln cap="flat" cmpd="sng" w="285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92" name="Google Shape;292;p31"/>
            <p:cNvCxnSpPr/>
            <p:nvPr/>
          </p:nvCxnSpPr>
          <p:spPr>
            <a:xfrm>
              <a:off x="3312675" y="1380650"/>
              <a:ext cx="0" cy="4934400"/>
            </a:xfrm>
            <a:prstGeom prst="straightConnector1">
              <a:avLst/>
            </a:prstGeom>
            <a:noFill/>
            <a:ln cap="flat" cmpd="sng" w="285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93" name="Google Shape;293;p31"/>
            <p:cNvCxnSpPr/>
            <p:nvPr/>
          </p:nvCxnSpPr>
          <p:spPr>
            <a:xfrm>
              <a:off x="4960500" y="1380650"/>
              <a:ext cx="0" cy="4934400"/>
            </a:xfrm>
            <a:prstGeom prst="straightConnector1">
              <a:avLst/>
            </a:prstGeom>
            <a:noFill/>
            <a:ln cap="flat" cmpd="sng" w="285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94" name="Google Shape;294;p31"/>
            <p:cNvCxnSpPr/>
            <p:nvPr/>
          </p:nvCxnSpPr>
          <p:spPr>
            <a:xfrm>
              <a:off x="6608325" y="1380650"/>
              <a:ext cx="0" cy="4934400"/>
            </a:xfrm>
            <a:prstGeom prst="straightConnector1">
              <a:avLst/>
            </a:prstGeom>
            <a:noFill/>
            <a:ln cap="flat" cmpd="sng" w="285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95" name="Google Shape;295;p31"/>
          <p:cNvSpPr/>
          <p:nvPr/>
        </p:nvSpPr>
        <p:spPr>
          <a:xfrm>
            <a:off x="3438525" y="1380650"/>
            <a:ext cx="1645800" cy="16458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31"/>
          <p:cNvSpPr/>
          <p:nvPr/>
        </p:nvSpPr>
        <p:spPr>
          <a:xfrm>
            <a:off x="180975" y="3800475"/>
            <a:ext cx="1466700" cy="6192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Object</a:t>
            </a:r>
            <a:endParaRPr sz="1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Recognition</a:t>
            </a:r>
            <a:endParaRPr sz="1600"/>
          </a:p>
        </p:txBody>
      </p:sp>
      <p:cxnSp>
        <p:nvCxnSpPr>
          <p:cNvPr id="297" name="Google Shape;297;p31"/>
          <p:cNvCxnSpPr/>
          <p:nvPr/>
        </p:nvCxnSpPr>
        <p:spPr>
          <a:xfrm flipH="1">
            <a:off x="1009350" y="2171700"/>
            <a:ext cx="3353100" cy="16002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oval"/>
            <a:tailEnd len="med" w="med" type="triangle"/>
          </a:ln>
        </p:spPr>
      </p:cxnSp>
      <p:cxnSp>
        <p:nvCxnSpPr>
          <p:cNvPr id="298" name="Google Shape;298;p31"/>
          <p:cNvCxnSpPr>
            <a:stCxn id="296" idx="2"/>
          </p:cNvCxnSpPr>
          <p:nvPr/>
        </p:nvCxnSpPr>
        <p:spPr>
          <a:xfrm flipH="1">
            <a:off x="904725" y="4419675"/>
            <a:ext cx="9600" cy="381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99" name="Google Shape;299;p31"/>
          <p:cNvSpPr txBox="1"/>
          <p:nvPr/>
        </p:nvSpPr>
        <p:spPr>
          <a:xfrm>
            <a:off x="447675" y="4686300"/>
            <a:ext cx="10761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Yes / No</a:t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304" name="Google Shape;304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32"/>
          <p:cNvSpPr txBox="1"/>
          <p:nvPr/>
        </p:nvSpPr>
        <p:spPr>
          <a:xfrm>
            <a:off x="719668" y="359177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en-US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Метод Скользящего Окна (Sliding Window)</a:t>
            </a:r>
            <a:endParaRPr b="1" i="0" sz="33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6" name="Google Shape;306;p32"/>
          <p:cNvSpPr txBox="1"/>
          <p:nvPr>
            <p:ph idx="4294967295" type="sldNum"/>
          </p:nvPr>
        </p:nvSpPr>
        <p:spPr>
          <a:xfrm>
            <a:off x="11918950" y="6600825"/>
            <a:ext cx="273000" cy="1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307" name="Google Shape;307;p32"/>
          <p:cNvGrpSpPr/>
          <p:nvPr/>
        </p:nvGrpSpPr>
        <p:grpSpPr>
          <a:xfrm>
            <a:off x="1781175" y="1380650"/>
            <a:ext cx="8258250" cy="4943925"/>
            <a:chOff x="0" y="1371125"/>
            <a:chExt cx="8258250" cy="4943925"/>
          </a:xfrm>
        </p:grpSpPr>
        <p:pic>
          <p:nvPicPr>
            <p:cNvPr id="308" name="Google Shape;308;p32"/>
            <p:cNvPicPr preferRelativeResize="0"/>
            <p:nvPr/>
          </p:nvPicPr>
          <p:blipFill rotWithShape="1">
            <a:blip r:embed="rId4">
              <a:alphaModFix/>
            </a:blip>
            <a:srcRect b="0" l="0" r="6068" t="0"/>
            <a:stretch/>
          </p:blipFill>
          <p:spPr>
            <a:xfrm>
              <a:off x="0" y="1371125"/>
              <a:ext cx="8256150" cy="493774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09" name="Google Shape;309;p32"/>
            <p:cNvCxnSpPr/>
            <p:nvPr/>
          </p:nvCxnSpPr>
          <p:spPr>
            <a:xfrm>
              <a:off x="19050" y="3028950"/>
              <a:ext cx="8239200" cy="0"/>
            </a:xfrm>
            <a:prstGeom prst="straightConnector1">
              <a:avLst/>
            </a:prstGeom>
            <a:noFill/>
            <a:ln cap="flat" cmpd="sng" w="285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10" name="Google Shape;310;p32"/>
            <p:cNvSpPr/>
            <p:nvPr/>
          </p:nvSpPr>
          <p:spPr>
            <a:xfrm>
              <a:off x="9525" y="4657250"/>
              <a:ext cx="1645800" cy="1645800"/>
            </a:xfrm>
            <a:prstGeom prst="rect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11" name="Google Shape;311;p32"/>
            <p:cNvCxnSpPr/>
            <p:nvPr/>
          </p:nvCxnSpPr>
          <p:spPr>
            <a:xfrm>
              <a:off x="19050" y="4667250"/>
              <a:ext cx="8220000" cy="0"/>
            </a:xfrm>
            <a:prstGeom prst="straightConnector1">
              <a:avLst/>
            </a:prstGeom>
            <a:noFill/>
            <a:ln cap="flat" cmpd="sng" w="285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12" name="Google Shape;312;p32"/>
            <p:cNvCxnSpPr/>
            <p:nvPr/>
          </p:nvCxnSpPr>
          <p:spPr>
            <a:xfrm>
              <a:off x="1655325" y="1380650"/>
              <a:ext cx="0" cy="4934400"/>
            </a:xfrm>
            <a:prstGeom prst="straightConnector1">
              <a:avLst/>
            </a:prstGeom>
            <a:noFill/>
            <a:ln cap="flat" cmpd="sng" w="285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13" name="Google Shape;313;p32"/>
            <p:cNvCxnSpPr/>
            <p:nvPr/>
          </p:nvCxnSpPr>
          <p:spPr>
            <a:xfrm>
              <a:off x="3312675" y="1380650"/>
              <a:ext cx="0" cy="4934400"/>
            </a:xfrm>
            <a:prstGeom prst="straightConnector1">
              <a:avLst/>
            </a:prstGeom>
            <a:noFill/>
            <a:ln cap="flat" cmpd="sng" w="285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14" name="Google Shape;314;p32"/>
            <p:cNvCxnSpPr/>
            <p:nvPr/>
          </p:nvCxnSpPr>
          <p:spPr>
            <a:xfrm>
              <a:off x="4960500" y="1380650"/>
              <a:ext cx="0" cy="4934400"/>
            </a:xfrm>
            <a:prstGeom prst="straightConnector1">
              <a:avLst/>
            </a:prstGeom>
            <a:noFill/>
            <a:ln cap="flat" cmpd="sng" w="285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15" name="Google Shape;315;p32"/>
            <p:cNvCxnSpPr/>
            <p:nvPr/>
          </p:nvCxnSpPr>
          <p:spPr>
            <a:xfrm>
              <a:off x="6608325" y="1380650"/>
              <a:ext cx="0" cy="4934400"/>
            </a:xfrm>
            <a:prstGeom prst="straightConnector1">
              <a:avLst/>
            </a:prstGeom>
            <a:noFill/>
            <a:ln cap="flat" cmpd="sng" w="285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316" name="Google Shape;316;p32"/>
          <p:cNvSpPr/>
          <p:nvPr/>
        </p:nvSpPr>
        <p:spPr>
          <a:xfrm>
            <a:off x="5095875" y="1380650"/>
            <a:ext cx="1645800" cy="16458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32"/>
          <p:cNvSpPr/>
          <p:nvPr/>
        </p:nvSpPr>
        <p:spPr>
          <a:xfrm>
            <a:off x="180975" y="3800475"/>
            <a:ext cx="1466700" cy="6192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Object</a:t>
            </a:r>
            <a:endParaRPr sz="1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Recognition</a:t>
            </a:r>
            <a:endParaRPr sz="1600"/>
          </a:p>
        </p:txBody>
      </p:sp>
      <p:cxnSp>
        <p:nvCxnSpPr>
          <p:cNvPr id="318" name="Google Shape;318;p32"/>
          <p:cNvCxnSpPr/>
          <p:nvPr/>
        </p:nvCxnSpPr>
        <p:spPr>
          <a:xfrm flipH="1">
            <a:off x="1009425" y="2152650"/>
            <a:ext cx="5019900" cy="16194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oval"/>
            <a:tailEnd len="med" w="med" type="triangle"/>
          </a:ln>
        </p:spPr>
      </p:cxnSp>
      <p:cxnSp>
        <p:nvCxnSpPr>
          <p:cNvPr id="319" name="Google Shape;319;p32"/>
          <p:cNvCxnSpPr>
            <a:stCxn id="317" idx="2"/>
          </p:cNvCxnSpPr>
          <p:nvPr/>
        </p:nvCxnSpPr>
        <p:spPr>
          <a:xfrm flipH="1">
            <a:off x="904725" y="4419675"/>
            <a:ext cx="9600" cy="381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20" name="Google Shape;320;p32"/>
          <p:cNvSpPr txBox="1"/>
          <p:nvPr/>
        </p:nvSpPr>
        <p:spPr>
          <a:xfrm>
            <a:off x="447675" y="4686300"/>
            <a:ext cx="10761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Yes / No</a:t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325" name="Google Shape;325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33"/>
          <p:cNvSpPr txBox="1"/>
          <p:nvPr/>
        </p:nvSpPr>
        <p:spPr>
          <a:xfrm>
            <a:off x="719668" y="359177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en-US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Метод Скользящего Окна (Sliding Window)</a:t>
            </a:r>
            <a:endParaRPr b="1" i="0" sz="33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7" name="Google Shape;327;p33"/>
          <p:cNvSpPr txBox="1"/>
          <p:nvPr>
            <p:ph idx="4294967295" type="sldNum"/>
          </p:nvPr>
        </p:nvSpPr>
        <p:spPr>
          <a:xfrm>
            <a:off x="11918950" y="6600825"/>
            <a:ext cx="273000" cy="1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328" name="Google Shape;328;p33"/>
          <p:cNvGrpSpPr/>
          <p:nvPr/>
        </p:nvGrpSpPr>
        <p:grpSpPr>
          <a:xfrm>
            <a:off x="1781175" y="1380650"/>
            <a:ext cx="8258250" cy="4943925"/>
            <a:chOff x="0" y="1371125"/>
            <a:chExt cx="8258250" cy="4943925"/>
          </a:xfrm>
        </p:grpSpPr>
        <p:pic>
          <p:nvPicPr>
            <p:cNvPr id="329" name="Google Shape;329;p33"/>
            <p:cNvPicPr preferRelativeResize="0"/>
            <p:nvPr/>
          </p:nvPicPr>
          <p:blipFill rotWithShape="1">
            <a:blip r:embed="rId4">
              <a:alphaModFix/>
            </a:blip>
            <a:srcRect b="0" l="0" r="6068" t="0"/>
            <a:stretch/>
          </p:blipFill>
          <p:spPr>
            <a:xfrm>
              <a:off x="0" y="1371125"/>
              <a:ext cx="8256150" cy="493774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30" name="Google Shape;330;p33"/>
            <p:cNvCxnSpPr/>
            <p:nvPr/>
          </p:nvCxnSpPr>
          <p:spPr>
            <a:xfrm>
              <a:off x="19050" y="3028950"/>
              <a:ext cx="8239200" cy="0"/>
            </a:xfrm>
            <a:prstGeom prst="straightConnector1">
              <a:avLst/>
            </a:prstGeom>
            <a:noFill/>
            <a:ln cap="flat" cmpd="sng" w="285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31" name="Google Shape;331;p33"/>
            <p:cNvSpPr/>
            <p:nvPr/>
          </p:nvSpPr>
          <p:spPr>
            <a:xfrm>
              <a:off x="9525" y="4657250"/>
              <a:ext cx="1645800" cy="1645800"/>
            </a:xfrm>
            <a:prstGeom prst="rect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32" name="Google Shape;332;p33"/>
            <p:cNvCxnSpPr/>
            <p:nvPr/>
          </p:nvCxnSpPr>
          <p:spPr>
            <a:xfrm>
              <a:off x="19050" y="4667250"/>
              <a:ext cx="8220000" cy="0"/>
            </a:xfrm>
            <a:prstGeom prst="straightConnector1">
              <a:avLst/>
            </a:prstGeom>
            <a:noFill/>
            <a:ln cap="flat" cmpd="sng" w="285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33" name="Google Shape;333;p33"/>
            <p:cNvCxnSpPr/>
            <p:nvPr/>
          </p:nvCxnSpPr>
          <p:spPr>
            <a:xfrm>
              <a:off x="1655325" y="1380650"/>
              <a:ext cx="0" cy="4934400"/>
            </a:xfrm>
            <a:prstGeom prst="straightConnector1">
              <a:avLst/>
            </a:prstGeom>
            <a:noFill/>
            <a:ln cap="flat" cmpd="sng" w="285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34" name="Google Shape;334;p33"/>
            <p:cNvCxnSpPr/>
            <p:nvPr/>
          </p:nvCxnSpPr>
          <p:spPr>
            <a:xfrm>
              <a:off x="3312675" y="1380650"/>
              <a:ext cx="0" cy="4934400"/>
            </a:xfrm>
            <a:prstGeom prst="straightConnector1">
              <a:avLst/>
            </a:prstGeom>
            <a:noFill/>
            <a:ln cap="flat" cmpd="sng" w="285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35" name="Google Shape;335;p33"/>
            <p:cNvCxnSpPr/>
            <p:nvPr/>
          </p:nvCxnSpPr>
          <p:spPr>
            <a:xfrm>
              <a:off x="4960500" y="1380650"/>
              <a:ext cx="0" cy="4934400"/>
            </a:xfrm>
            <a:prstGeom prst="straightConnector1">
              <a:avLst/>
            </a:prstGeom>
            <a:noFill/>
            <a:ln cap="flat" cmpd="sng" w="285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36" name="Google Shape;336;p33"/>
            <p:cNvCxnSpPr/>
            <p:nvPr/>
          </p:nvCxnSpPr>
          <p:spPr>
            <a:xfrm>
              <a:off x="6608325" y="1380650"/>
              <a:ext cx="0" cy="4934400"/>
            </a:xfrm>
            <a:prstGeom prst="straightConnector1">
              <a:avLst/>
            </a:prstGeom>
            <a:noFill/>
            <a:ln cap="flat" cmpd="sng" w="285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337" name="Google Shape;337;p33"/>
          <p:cNvSpPr/>
          <p:nvPr/>
        </p:nvSpPr>
        <p:spPr>
          <a:xfrm>
            <a:off x="1800225" y="1380650"/>
            <a:ext cx="3312600" cy="33057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p33"/>
          <p:cNvSpPr/>
          <p:nvPr/>
        </p:nvSpPr>
        <p:spPr>
          <a:xfrm>
            <a:off x="180975" y="3800475"/>
            <a:ext cx="1466700" cy="6192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Object</a:t>
            </a:r>
            <a:endParaRPr sz="1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Recognition</a:t>
            </a:r>
            <a:endParaRPr sz="1600"/>
          </a:p>
        </p:txBody>
      </p:sp>
      <p:cxnSp>
        <p:nvCxnSpPr>
          <p:cNvPr id="339" name="Google Shape;339;p33"/>
          <p:cNvCxnSpPr/>
          <p:nvPr/>
        </p:nvCxnSpPr>
        <p:spPr>
          <a:xfrm flipH="1">
            <a:off x="1009350" y="3038475"/>
            <a:ext cx="2476800" cy="7338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oval"/>
            <a:tailEnd len="med" w="med" type="triangle"/>
          </a:ln>
        </p:spPr>
      </p:cxnSp>
      <p:cxnSp>
        <p:nvCxnSpPr>
          <p:cNvPr id="340" name="Google Shape;340;p33"/>
          <p:cNvCxnSpPr>
            <a:stCxn id="338" idx="2"/>
          </p:cNvCxnSpPr>
          <p:nvPr/>
        </p:nvCxnSpPr>
        <p:spPr>
          <a:xfrm flipH="1">
            <a:off x="904725" y="4419675"/>
            <a:ext cx="9600" cy="381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41" name="Google Shape;341;p33"/>
          <p:cNvSpPr txBox="1"/>
          <p:nvPr/>
        </p:nvSpPr>
        <p:spPr>
          <a:xfrm>
            <a:off x="447675" y="4686300"/>
            <a:ext cx="10761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Yes / No</a:t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346" name="Google Shape;346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34"/>
          <p:cNvSpPr txBox="1"/>
          <p:nvPr/>
        </p:nvSpPr>
        <p:spPr>
          <a:xfrm>
            <a:off x="719668" y="359177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en-US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Метод Скользящего Окна (Sliding Window)</a:t>
            </a:r>
            <a:endParaRPr b="1" i="0" sz="33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8" name="Google Shape;348;p34"/>
          <p:cNvSpPr txBox="1"/>
          <p:nvPr>
            <p:ph idx="4294967295" type="sldNum"/>
          </p:nvPr>
        </p:nvSpPr>
        <p:spPr>
          <a:xfrm>
            <a:off x="11918950" y="6600825"/>
            <a:ext cx="273000" cy="1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349" name="Google Shape;349;p34"/>
          <p:cNvGrpSpPr/>
          <p:nvPr/>
        </p:nvGrpSpPr>
        <p:grpSpPr>
          <a:xfrm>
            <a:off x="1781175" y="1380650"/>
            <a:ext cx="8258250" cy="4943925"/>
            <a:chOff x="0" y="1371125"/>
            <a:chExt cx="8258250" cy="4943925"/>
          </a:xfrm>
        </p:grpSpPr>
        <p:pic>
          <p:nvPicPr>
            <p:cNvPr id="350" name="Google Shape;350;p34"/>
            <p:cNvPicPr preferRelativeResize="0"/>
            <p:nvPr/>
          </p:nvPicPr>
          <p:blipFill rotWithShape="1">
            <a:blip r:embed="rId4">
              <a:alphaModFix/>
            </a:blip>
            <a:srcRect b="0" l="0" r="6068" t="0"/>
            <a:stretch/>
          </p:blipFill>
          <p:spPr>
            <a:xfrm>
              <a:off x="0" y="1371125"/>
              <a:ext cx="8256150" cy="493774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51" name="Google Shape;351;p34"/>
            <p:cNvCxnSpPr/>
            <p:nvPr/>
          </p:nvCxnSpPr>
          <p:spPr>
            <a:xfrm>
              <a:off x="19050" y="3028950"/>
              <a:ext cx="8239200" cy="0"/>
            </a:xfrm>
            <a:prstGeom prst="straightConnector1">
              <a:avLst/>
            </a:prstGeom>
            <a:noFill/>
            <a:ln cap="flat" cmpd="sng" w="285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52" name="Google Shape;352;p34"/>
            <p:cNvSpPr/>
            <p:nvPr/>
          </p:nvSpPr>
          <p:spPr>
            <a:xfrm>
              <a:off x="9525" y="4657250"/>
              <a:ext cx="1645800" cy="1645800"/>
            </a:xfrm>
            <a:prstGeom prst="rect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53" name="Google Shape;353;p34"/>
            <p:cNvCxnSpPr/>
            <p:nvPr/>
          </p:nvCxnSpPr>
          <p:spPr>
            <a:xfrm>
              <a:off x="19050" y="4667250"/>
              <a:ext cx="8220000" cy="0"/>
            </a:xfrm>
            <a:prstGeom prst="straightConnector1">
              <a:avLst/>
            </a:prstGeom>
            <a:noFill/>
            <a:ln cap="flat" cmpd="sng" w="285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54" name="Google Shape;354;p34"/>
            <p:cNvCxnSpPr/>
            <p:nvPr/>
          </p:nvCxnSpPr>
          <p:spPr>
            <a:xfrm>
              <a:off x="1655325" y="1380650"/>
              <a:ext cx="0" cy="4934400"/>
            </a:xfrm>
            <a:prstGeom prst="straightConnector1">
              <a:avLst/>
            </a:prstGeom>
            <a:noFill/>
            <a:ln cap="flat" cmpd="sng" w="285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55" name="Google Shape;355;p34"/>
            <p:cNvCxnSpPr/>
            <p:nvPr/>
          </p:nvCxnSpPr>
          <p:spPr>
            <a:xfrm>
              <a:off x="3312675" y="1380650"/>
              <a:ext cx="0" cy="4934400"/>
            </a:xfrm>
            <a:prstGeom prst="straightConnector1">
              <a:avLst/>
            </a:prstGeom>
            <a:noFill/>
            <a:ln cap="flat" cmpd="sng" w="285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56" name="Google Shape;356;p34"/>
            <p:cNvCxnSpPr/>
            <p:nvPr/>
          </p:nvCxnSpPr>
          <p:spPr>
            <a:xfrm>
              <a:off x="4960500" y="1380650"/>
              <a:ext cx="0" cy="4934400"/>
            </a:xfrm>
            <a:prstGeom prst="straightConnector1">
              <a:avLst/>
            </a:prstGeom>
            <a:noFill/>
            <a:ln cap="flat" cmpd="sng" w="285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57" name="Google Shape;357;p34"/>
            <p:cNvCxnSpPr/>
            <p:nvPr/>
          </p:nvCxnSpPr>
          <p:spPr>
            <a:xfrm>
              <a:off x="6608325" y="1380650"/>
              <a:ext cx="0" cy="4934400"/>
            </a:xfrm>
            <a:prstGeom prst="straightConnector1">
              <a:avLst/>
            </a:prstGeom>
            <a:noFill/>
            <a:ln cap="flat" cmpd="sng" w="285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358" name="Google Shape;358;p34"/>
          <p:cNvSpPr/>
          <p:nvPr/>
        </p:nvSpPr>
        <p:spPr>
          <a:xfrm>
            <a:off x="1790700" y="1380650"/>
            <a:ext cx="1666800" cy="33057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p34"/>
          <p:cNvSpPr/>
          <p:nvPr/>
        </p:nvSpPr>
        <p:spPr>
          <a:xfrm>
            <a:off x="180975" y="3800475"/>
            <a:ext cx="1466700" cy="6192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Object</a:t>
            </a:r>
            <a:endParaRPr sz="1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Recognition</a:t>
            </a:r>
            <a:endParaRPr sz="1600"/>
          </a:p>
        </p:txBody>
      </p:sp>
      <p:cxnSp>
        <p:nvCxnSpPr>
          <p:cNvPr id="360" name="Google Shape;360;p34"/>
          <p:cNvCxnSpPr/>
          <p:nvPr/>
        </p:nvCxnSpPr>
        <p:spPr>
          <a:xfrm flipH="1">
            <a:off x="1009575" y="3019425"/>
            <a:ext cx="1724100" cy="7527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oval"/>
            <a:tailEnd len="med" w="med" type="triangle"/>
          </a:ln>
        </p:spPr>
      </p:cxnSp>
      <p:cxnSp>
        <p:nvCxnSpPr>
          <p:cNvPr id="361" name="Google Shape;361;p34"/>
          <p:cNvCxnSpPr>
            <a:stCxn id="359" idx="2"/>
          </p:cNvCxnSpPr>
          <p:nvPr/>
        </p:nvCxnSpPr>
        <p:spPr>
          <a:xfrm flipH="1">
            <a:off x="904725" y="4419675"/>
            <a:ext cx="9600" cy="381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62" name="Google Shape;362;p34"/>
          <p:cNvSpPr txBox="1"/>
          <p:nvPr/>
        </p:nvSpPr>
        <p:spPr>
          <a:xfrm>
            <a:off x="447675" y="4686300"/>
            <a:ext cx="10761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Yes / No</a:t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367" name="Google Shape;367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35"/>
          <p:cNvSpPr txBox="1"/>
          <p:nvPr/>
        </p:nvSpPr>
        <p:spPr>
          <a:xfrm>
            <a:off x="719668" y="359177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en-US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Метод Скользящего Окна (Sliding Window)</a:t>
            </a:r>
            <a:endParaRPr b="1" i="0" sz="33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9" name="Google Shape;369;p35"/>
          <p:cNvSpPr txBox="1"/>
          <p:nvPr>
            <p:ph idx="4294967295" type="sldNum"/>
          </p:nvPr>
        </p:nvSpPr>
        <p:spPr>
          <a:xfrm>
            <a:off x="11918950" y="6600825"/>
            <a:ext cx="273000" cy="1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370" name="Google Shape;370;p35"/>
          <p:cNvGrpSpPr/>
          <p:nvPr/>
        </p:nvGrpSpPr>
        <p:grpSpPr>
          <a:xfrm>
            <a:off x="1781175" y="1380650"/>
            <a:ext cx="8258250" cy="4943925"/>
            <a:chOff x="0" y="1371125"/>
            <a:chExt cx="8258250" cy="4943925"/>
          </a:xfrm>
        </p:grpSpPr>
        <p:pic>
          <p:nvPicPr>
            <p:cNvPr id="371" name="Google Shape;371;p35"/>
            <p:cNvPicPr preferRelativeResize="0"/>
            <p:nvPr/>
          </p:nvPicPr>
          <p:blipFill rotWithShape="1">
            <a:blip r:embed="rId4">
              <a:alphaModFix/>
            </a:blip>
            <a:srcRect b="0" l="0" r="6068" t="0"/>
            <a:stretch/>
          </p:blipFill>
          <p:spPr>
            <a:xfrm>
              <a:off x="0" y="1371125"/>
              <a:ext cx="8256150" cy="493774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72" name="Google Shape;372;p35"/>
            <p:cNvCxnSpPr/>
            <p:nvPr/>
          </p:nvCxnSpPr>
          <p:spPr>
            <a:xfrm>
              <a:off x="19050" y="3028950"/>
              <a:ext cx="8239200" cy="0"/>
            </a:xfrm>
            <a:prstGeom prst="straightConnector1">
              <a:avLst/>
            </a:prstGeom>
            <a:noFill/>
            <a:ln cap="flat" cmpd="sng" w="285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73" name="Google Shape;373;p35"/>
            <p:cNvSpPr/>
            <p:nvPr/>
          </p:nvSpPr>
          <p:spPr>
            <a:xfrm>
              <a:off x="9525" y="4657250"/>
              <a:ext cx="1645800" cy="1645800"/>
            </a:xfrm>
            <a:prstGeom prst="rect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74" name="Google Shape;374;p35"/>
            <p:cNvCxnSpPr/>
            <p:nvPr/>
          </p:nvCxnSpPr>
          <p:spPr>
            <a:xfrm>
              <a:off x="19050" y="4667250"/>
              <a:ext cx="8220000" cy="0"/>
            </a:xfrm>
            <a:prstGeom prst="straightConnector1">
              <a:avLst/>
            </a:prstGeom>
            <a:noFill/>
            <a:ln cap="flat" cmpd="sng" w="285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75" name="Google Shape;375;p35"/>
            <p:cNvCxnSpPr/>
            <p:nvPr/>
          </p:nvCxnSpPr>
          <p:spPr>
            <a:xfrm>
              <a:off x="1655325" y="1380650"/>
              <a:ext cx="0" cy="4934400"/>
            </a:xfrm>
            <a:prstGeom prst="straightConnector1">
              <a:avLst/>
            </a:prstGeom>
            <a:noFill/>
            <a:ln cap="flat" cmpd="sng" w="285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76" name="Google Shape;376;p35"/>
            <p:cNvCxnSpPr/>
            <p:nvPr/>
          </p:nvCxnSpPr>
          <p:spPr>
            <a:xfrm>
              <a:off x="3312675" y="1380650"/>
              <a:ext cx="0" cy="4934400"/>
            </a:xfrm>
            <a:prstGeom prst="straightConnector1">
              <a:avLst/>
            </a:prstGeom>
            <a:noFill/>
            <a:ln cap="flat" cmpd="sng" w="285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77" name="Google Shape;377;p35"/>
            <p:cNvCxnSpPr/>
            <p:nvPr/>
          </p:nvCxnSpPr>
          <p:spPr>
            <a:xfrm>
              <a:off x="4960500" y="1380650"/>
              <a:ext cx="0" cy="4934400"/>
            </a:xfrm>
            <a:prstGeom prst="straightConnector1">
              <a:avLst/>
            </a:prstGeom>
            <a:noFill/>
            <a:ln cap="flat" cmpd="sng" w="285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78" name="Google Shape;378;p35"/>
            <p:cNvCxnSpPr/>
            <p:nvPr/>
          </p:nvCxnSpPr>
          <p:spPr>
            <a:xfrm>
              <a:off x="6608325" y="1380650"/>
              <a:ext cx="0" cy="4934400"/>
            </a:xfrm>
            <a:prstGeom prst="straightConnector1">
              <a:avLst/>
            </a:prstGeom>
            <a:noFill/>
            <a:ln cap="flat" cmpd="sng" w="285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379" name="Google Shape;379;p35"/>
          <p:cNvSpPr/>
          <p:nvPr/>
        </p:nvSpPr>
        <p:spPr>
          <a:xfrm>
            <a:off x="1800225" y="1380650"/>
            <a:ext cx="4914900" cy="33057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p35"/>
          <p:cNvSpPr/>
          <p:nvPr/>
        </p:nvSpPr>
        <p:spPr>
          <a:xfrm>
            <a:off x="180975" y="3800475"/>
            <a:ext cx="1466700" cy="6192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Object</a:t>
            </a:r>
            <a:endParaRPr sz="1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Recognition</a:t>
            </a:r>
            <a:endParaRPr sz="1600"/>
          </a:p>
        </p:txBody>
      </p:sp>
      <p:cxnSp>
        <p:nvCxnSpPr>
          <p:cNvPr id="381" name="Google Shape;381;p35"/>
          <p:cNvCxnSpPr/>
          <p:nvPr/>
        </p:nvCxnSpPr>
        <p:spPr>
          <a:xfrm flipH="1">
            <a:off x="1009350" y="3038475"/>
            <a:ext cx="3353100" cy="7338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oval"/>
            <a:tailEnd len="med" w="med" type="triangle"/>
          </a:ln>
        </p:spPr>
      </p:cxnSp>
      <p:cxnSp>
        <p:nvCxnSpPr>
          <p:cNvPr id="382" name="Google Shape;382;p35"/>
          <p:cNvCxnSpPr>
            <a:stCxn id="380" idx="2"/>
          </p:cNvCxnSpPr>
          <p:nvPr/>
        </p:nvCxnSpPr>
        <p:spPr>
          <a:xfrm flipH="1">
            <a:off x="904725" y="4419675"/>
            <a:ext cx="9600" cy="381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83" name="Google Shape;383;p35"/>
          <p:cNvSpPr txBox="1"/>
          <p:nvPr/>
        </p:nvSpPr>
        <p:spPr>
          <a:xfrm>
            <a:off x="447675" y="4686300"/>
            <a:ext cx="10761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Yes / No</a:t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388" name="Google Shape;388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15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p36"/>
          <p:cNvSpPr txBox="1"/>
          <p:nvPr/>
        </p:nvSpPr>
        <p:spPr>
          <a:xfrm>
            <a:off x="719668" y="359177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en-US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Подход Region Proposals</a:t>
            </a:r>
            <a:endParaRPr b="1" i="0" sz="33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0" name="Google Shape;390;p36"/>
          <p:cNvSpPr txBox="1"/>
          <p:nvPr>
            <p:ph idx="4294967295" type="sldNum"/>
          </p:nvPr>
        </p:nvSpPr>
        <p:spPr>
          <a:xfrm>
            <a:off x="11918950" y="6600825"/>
            <a:ext cx="273000" cy="1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91" name="Google Shape;391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7563" y="1619250"/>
            <a:ext cx="11496825" cy="4448175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p36"/>
          <p:cNvSpPr txBox="1"/>
          <p:nvPr>
            <p:ph idx="4294967295" type="body"/>
          </p:nvPr>
        </p:nvSpPr>
        <p:spPr>
          <a:xfrm>
            <a:off x="6310925" y="1619250"/>
            <a:ext cx="5833500" cy="7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rPr i="1" lang="en-US" sz="24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Region proposals (регионы-кандидаты): </a:t>
            </a:r>
            <a:endParaRPr i="1"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3" name="Google Shape;393;p36"/>
          <p:cNvSpPr/>
          <p:nvPr/>
        </p:nvSpPr>
        <p:spPr>
          <a:xfrm>
            <a:off x="8570525" y="5886450"/>
            <a:ext cx="1466700" cy="6192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Object</a:t>
            </a:r>
            <a:endParaRPr sz="1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Recognition</a:t>
            </a:r>
            <a:endParaRPr sz="1600"/>
          </a:p>
        </p:txBody>
      </p:sp>
      <p:cxnSp>
        <p:nvCxnSpPr>
          <p:cNvPr id="394" name="Google Shape;394;p36"/>
          <p:cNvCxnSpPr/>
          <p:nvPr/>
        </p:nvCxnSpPr>
        <p:spPr>
          <a:xfrm>
            <a:off x="8067575" y="3876825"/>
            <a:ext cx="1171800" cy="20097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oval"/>
            <a:tailEnd len="med" w="med" type="triangle"/>
          </a:ln>
        </p:spPr>
      </p:cxnSp>
      <p:cxnSp>
        <p:nvCxnSpPr>
          <p:cNvPr id="395" name="Google Shape;395;p36"/>
          <p:cNvCxnSpPr/>
          <p:nvPr/>
        </p:nvCxnSpPr>
        <p:spPr>
          <a:xfrm flipH="1">
            <a:off x="9277475" y="2390850"/>
            <a:ext cx="1114200" cy="34956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oval"/>
            <a:tailEnd len="med" w="med" type="triangle"/>
          </a:ln>
        </p:spPr>
      </p:cxnSp>
      <p:cxnSp>
        <p:nvCxnSpPr>
          <p:cNvPr id="396" name="Google Shape;396;p36"/>
          <p:cNvCxnSpPr/>
          <p:nvPr/>
        </p:nvCxnSpPr>
        <p:spPr>
          <a:xfrm flipH="1">
            <a:off x="9353475" y="4076700"/>
            <a:ext cx="1609800" cy="18099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oval"/>
            <a:tailEnd len="med" w="med" type="triangle"/>
          </a:ln>
        </p:spPr>
      </p:cxnSp>
      <p:cxnSp>
        <p:nvCxnSpPr>
          <p:cNvPr id="397" name="Google Shape;397;p36"/>
          <p:cNvCxnSpPr>
            <a:stCxn id="393" idx="3"/>
          </p:cNvCxnSpPr>
          <p:nvPr/>
        </p:nvCxnSpPr>
        <p:spPr>
          <a:xfrm>
            <a:off x="10037225" y="6196050"/>
            <a:ext cx="3450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98" name="Google Shape;398;p36"/>
          <p:cNvSpPr txBox="1"/>
          <p:nvPr/>
        </p:nvSpPr>
        <p:spPr>
          <a:xfrm>
            <a:off x="10410825" y="5967450"/>
            <a:ext cx="10761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Yes / No</a:t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403" name="Google Shape;403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p37"/>
          <p:cNvSpPr txBox="1"/>
          <p:nvPr/>
        </p:nvSpPr>
        <p:spPr>
          <a:xfrm>
            <a:off x="719668" y="359177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en-US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Sliding Window vs Region Proposals</a:t>
            </a:r>
            <a:endParaRPr b="1" i="0" sz="33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5" name="Google Shape;405;p37"/>
          <p:cNvSpPr txBox="1"/>
          <p:nvPr>
            <p:ph idx="4294967295" type="sldNum"/>
          </p:nvPr>
        </p:nvSpPr>
        <p:spPr>
          <a:xfrm>
            <a:off x="11918950" y="6600825"/>
            <a:ext cx="273000" cy="1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06" name="Google Shape;406;p37"/>
          <p:cNvSpPr txBox="1"/>
          <p:nvPr>
            <p:ph idx="4294967295" type="body"/>
          </p:nvPr>
        </p:nvSpPr>
        <p:spPr>
          <a:xfrm>
            <a:off x="457200" y="1839700"/>
            <a:ext cx="10752600" cy="43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400">
                <a:latin typeface="Roboto"/>
                <a:ea typeface="Roboto"/>
                <a:cs typeface="Roboto"/>
                <a:sym typeface="Roboto"/>
              </a:rPr>
              <a:t>Sliding Window: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"/>
              <a:buChar char="-"/>
            </a:pP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Работают на уровне пикселей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"/>
              <a:buChar char="-"/>
            </a:pP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Используют окна разных масштабов и пропорций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"/>
              <a:buChar char="-"/>
            </a:pP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Генерируют десятки тысяч патчей для </a:t>
            </a:r>
            <a:r>
              <a:rPr i="1" lang="en-US" sz="2400">
                <a:latin typeface="Roboto"/>
                <a:ea typeface="Roboto"/>
                <a:cs typeface="Roboto"/>
                <a:sym typeface="Roboto"/>
              </a:rPr>
              <a:t>Object Recognition</a:t>
            </a:r>
            <a:endParaRPr i="1"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400">
                <a:latin typeface="Roboto"/>
                <a:ea typeface="Roboto"/>
                <a:cs typeface="Roboto"/>
                <a:sym typeface="Roboto"/>
              </a:rPr>
              <a:t>Region Proposals</a:t>
            </a: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: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"/>
              <a:buChar char="-"/>
            </a:pP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Группируют пиксели в сегменты/кластеры и работают с ними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"/>
              <a:buChar char="-"/>
            </a:pP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Генерируют на порядок меньше патчей для </a:t>
            </a:r>
            <a:r>
              <a:rPr i="1" lang="en-US" sz="2400">
                <a:latin typeface="Roboto"/>
                <a:ea typeface="Roboto"/>
                <a:cs typeface="Roboto"/>
                <a:sym typeface="Roboto"/>
              </a:rPr>
              <a:t>Object Recognition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"/>
              <a:buChar char="-"/>
            </a:pP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Обладают высокой оценкой </a:t>
            </a:r>
            <a:r>
              <a:rPr i="1" lang="en-US" sz="2400">
                <a:latin typeface="Roboto"/>
                <a:ea typeface="Roboto"/>
                <a:cs typeface="Roboto"/>
                <a:sym typeface="Roboto"/>
              </a:rPr>
              <a:t>полноты </a:t>
            </a: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(</a:t>
            </a:r>
            <a:r>
              <a:rPr i="1" lang="en-US" sz="2400">
                <a:latin typeface="Roboto"/>
                <a:ea typeface="Roboto"/>
                <a:cs typeface="Roboto"/>
                <a:sym typeface="Roboto"/>
              </a:rPr>
              <a:t>recall</a:t>
            </a: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)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411" name="Google Shape;411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Google Shape;412;p38"/>
          <p:cNvSpPr txBox="1"/>
          <p:nvPr/>
        </p:nvSpPr>
        <p:spPr>
          <a:xfrm>
            <a:off x="719668" y="359177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en-US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Метрики: Precision and Recall </a:t>
            </a:r>
            <a:endParaRPr b="1" i="0" sz="33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3" name="Google Shape;413;p38"/>
          <p:cNvSpPr txBox="1"/>
          <p:nvPr>
            <p:ph idx="4294967295" type="sldNum"/>
          </p:nvPr>
        </p:nvSpPr>
        <p:spPr>
          <a:xfrm>
            <a:off x="11918950" y="6600825"/>
            <a:ext cx="273000" cy="1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14" name="Google Shape;414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6400" y="1610400"/>
            <a:ext cx="4244199" cy="449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72325" y="1610400"/>
            <a:ext cx="7246627" cy="449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420" name="Google Shape;420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21" name="Google Shape;421;p39"/>
          <p:cNvSpPr txBox="1"/>
          <p:nvPr/>
        </p:nvSpPr>
        <p:spPr>
          <a:xfrm>
            <a:off x="719668" y="359177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en-US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Метрики: Intersection over Union (IoU) </a:t>
            </a:r>
            <a:endParaRPr b="1" i="0" sz="33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2" name="Google Shape;422;p39"/>
          <p:cNvSpPr txBox="1"/>
          <p:nvPr>
            <p:ph idx="4294967295" type="sldNum"/>
          </p:nvPr>
        </p:nvSpPr>
        <p:spPr>
          <a:xfrm>
            <a:off x="11918950" y="6600825"/>
            <a:ext cx="273000" cy="1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23" name="Google Shape;423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17400" y="1502400"/>
            <a:ext cx="6360150" cy="4937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174" name="Google Shape;174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2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lang="en-US"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Проверит</a:t>
            </a:r>
            <a:r>
              <a:rPr b="1" i="0" lang="en-US" sz="3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ь, идет ли запись!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Изображение выглядит как внешний&#10;&#10;Автоматически созданное описание" id="176" name="Google Shape;176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09663" y="1914705"/>
            <a:ext cx="3972673" cy="39679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428" name="Google Shape;428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29" name="Google Shape;429;p40"/>
          <p:cNvSpPr txBox="1"/>
          <p:nvPr/>
        </p:nvSpPr>
        <p:spPr>
          <a:xfrm>
            <a:off x="719668" y="359177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en-US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Метрики: Average Precision (AP)</a:t>
            </a:r>
            <a:endParaRPr b="1" i="0" sz="33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0" name="Google Shape;430;p40"/>
          <p:cNvSpPr txBox="1"/>
          <p:nvPr>
            <p:ph idx="4294967295" type="sldNum"/>
          </p:nvPr>
        </p:nvSpPr>
        <p:spPr>
          <a:xfrm>
            <a:off x="11918950" y="6600825"/>
            <a:ext cx="273000" cy="1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31" name="Google Shape;431;p40"/>
          <p:cNvPicPr preferRelativeResize="0"/>
          <p:nvPr/>
        </p:nvPicPr>
        <p:blipFill rotWithShape="1">
          <a:blip r:embed="rId4">
            <a:alphaModFix/>
          </a:blip>
          <a:srcRect b="0" l="0" r="0" t="3512"/>
          <a:stretch/>
        </p:blipFill>
        <p:spPr>
          <a:xfrm>
            <a:off x="2636400" y="1265275"/>
            <a:ext cx="7051800" cy="340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8675" y="4613542"/>
            <a:ext cx="11326450" cy="200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437" name="Google Shape;437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38" name="Google Shape;438;p41"/>
          <p:cNvSpPr txBox="1"/>
          <p:nvPr/>
        </p:nvSpPr>
        <p:spPr>
          <a:xfrm>
            <a:off x="719668" y="359177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en-US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Метрики: Average Precision (AP)</a:t>
            </a:r>
            <a:endParaRPr b="1" i="0" sz="33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39" name="Google Shape;439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70225" y="2306653"/>
            <a:ext cx="8799900" cy="4361672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41"/>
          <p:cNvSpPr txBox="1"/>
          <p:nvPr>
            <p:ph idx="4294967295" type="sldNum"/>
          </p:nvPr>
        </p:nvSpPr>
        <p:spPr>
          <a:xfrm>
            <a:off x="11918950" y="6600825"/>
            <a:ext cx="273000" cy="1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41" name="Google Shape;441;p41"/>
          <p:cNvSpPr txBox="1"/>
          <p:nvPr>
            <p:ph idx="4294967295" type="body"/>
          </p:nvPr>
        </p:nvSpPr>
        <p:spPr>
          <a:xfrm>
            <a:off x="272072" y="1486925"/>
            <a:ext cx="8799900" cy="7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AP </a:t>
            </a:r>
            <a:r>
              <a:rPr lang="en-US" sz="24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- площадь под </a:t>
            </a:r>
            <a:r>
              <a:rPr i="1" lang="en-US" sz="24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Precision-Recall</a:t>
            </a:r>
            <a:r>
              <a:rPr lang="en-US" sz="24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 кривой. Вычисляется как: </a:t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42" name="Google Shape;442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187800" y="1403013"/>
            <a:ext cx="2068375" cy="769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447" name="Google Shape;447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Google Shape;448;p42"/>
          <p:cNvSpPr txBox="1"/>
          <p:nvPr/>
        </p:nvSpPr>
        <p:spPr>
          <a:xfrm>
            <a:off x="719668" y="359177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en-US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Метрики: Average Precision (AP)</a:t>
            </a:r>
            <a:endParaRPr b="1" i="0" sz="33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9" name="Google Shape;449;p42"/>
          <p:cNvSpPr txBox="1"/>
          <p:nvPr>
            <p:ph idx="4294967295" type="sldNum"/>
          </p:nvPr>
        </p:nvSpPr>
        <p:spPr>
          <a:xfrm>
            <a:off x="11918950" y="6600825"/>
            <a:ext cx="273000" cy="1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50" name="Google Shape;450;p42"/>
          <p:cNvSpPr txBox="1"/>
          <p:nvPr>
            <p:ph idx="4294967295" type="body"/>
          </p:nvPr>
        </p:nvSpPr>
        <p:spPr>
          <a:xfrm>
            <a:off x="272072" y="1486925"/>
            <a:ext cx="8799900" cy="7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Полезно сгладить зигзагообразную форму кривой: </a:t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51" name="Google Shape;451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86950" y="1449225"/>
            <a:ext cx="3388968" cy="7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2" name="Google Shape;452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95500" y="2261350"/>
            <a:ext cx="9443500" cy="440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457" name="Google Shape;457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58" name="Google Shape;458;p43"/>
          <p:cNvSpPr txBox="1"/>
          <p:nvPr/>
        </p:nvSpPr>
        <p:spPr>
          <a:xfrm>
            <a:off x="719668" y="359177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en-US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Метрики: Mean Average Precision (mAP)</a:t>
            </a:r>
            <a:endParaRPr b="1" i="0" sz="33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9" name="Google Shape;459;p43"/>
          <p:cNvSpPr txBox="1"/>
          <p:nvPr>
            <p:ph idx="4294967295" type="sldNum"/>
          </p:nvPr>
        </p:nvSpPr>
        <p:spPr>
          <a:xfrm>
            <a:off x="11918950" y="6600825"/>
            <a:ext cx="273000" cy="1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60" name="Google Shape;460;p43"/>
          <p:cNvPicPr preferRelativeResize="0"/>
          <p:nvPr/>
        </p:nvPicPr>
        <p:blipFill rotWithShape="1">
          <a:blip r:embed="rId4">
            <a:alphaModFix/>
          </a:blip>
          <a:srcRect b="0" l="8675" r="0" t="0"/>
          <a:stretch/>
        </p:blipFill>
        <p:spPr>
          <a:xfrm>
            <a:off x="3348000" y="2943000"/>
            <a:ext cx="5645025" cy="1236225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p43"/>
          <p:cNvSpPr txBox="1"/>
          <p:nvPr>
            <p:ph idx="4294967295" type="body"/>
          </p:nvPr>
        </p:nvSpPr>
        <p:spPr>
          <a:xfrm>
            <a:off x="2507401" y="3260200"/>
            <a:ext cx="1037400" cy="7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mAP</a:t>
            </a:r>
            <a:endParaRPr sz="28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466" name="Google Shape;466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67" name="Google Shape;467;p44"/>
          <p:cNvSpPr txBox="1"/>
          <p:nvPr/>
        </p:nvSpPr>
        <p:spPr>
          <a:xfrm>
            <a:off x="719668" y="359177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en-US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Метрики: PASCAL VOC 2007 Approximate AP</a:t>
            </a:r>
            <a:endParaRPr b="1" i="0" sz="33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68" name="Google Shape;468;p44"/>
          <p:cNvSpPr txBox="1"/>
          <p:nvPr>
            <p:ph idx="4294967295" type="sldNum"/>
          </p:nvPr>
        </p:nvSpPr>
        <p:spPr>
          <a:xfrm>
            <a:off x="11918950" y="6600825"/>
            <a:ext cx="273000" cy="1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69" name="Google Shape;469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4175" y="2637300"/>
            <a:ext cx="10827275" cy="4011225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Google Shape;470;p44"/>
          <p:cNvSpPr txBox="1"/>
          <p:nvPr>
            <p:ph idx="4294967295" type="body"/>
          </p:nvPr>
        </p:nvSpPr>
        <p:spPr>
          <a:xfrm>
            <a:off x="926675" y="1540925"/>
            <a:ext cx="2931600" cy="60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Approximate AP</a:t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71" name="Google Shape;471;p44"/>
          <p:cNvPicPr preferRelativeResize="0"/>
          <p:nvPr/>
        </p:nvPicPr>
        <p:blipFill rotWithShape="1">
          <a:blip r:embed="rId5">
            <a:alphaModFix/>
          </a:blip>
          <a:srcRect b="0" l="13599" r="0" t="0"/>
          <a:stretch/>
        </p:blipFill>
        <p:spPr>
          <a:xfrm>
            <a:off x="3296100" y="1373788"/>
            <a:ext cx="3664050" cy="104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2" name="Google Shape;472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044200" y="1594938"/>
            <a:ext cx="2931588" cy="60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477" name="Google Shape;477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78" name="Google Shape;478;p45"/>
          <p:cNvSpPr txBox="1"/>
          <p:nvPr/>
        </p:nvSpPr>
        <p:spPr>
          <a:xfrm>
            <a:off x="310500" y="359175"/>
            <a:ext cx="116085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en-US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Метрики: PASCAL VOC 2010-12 Area Under Curve (AUC)</a:t>
            </a:r>
            <a:endParaRPr b="1" i="0" sz="33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9" name="Google Shape;479;p45"/>
          <p:cNvSpPr txBox="1"/>
          <p:nvPr>
            <p:ph idx="4294967295" type="sldNum"/>
          </p:nvPr>
        </p:nvSpPr>
        <p:spPr>
          <a:xfrm>
            <a:off x="11918950" y="6600825"/>
            <a:ext cx="273000" cy="1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80" name="Google Shape;480;p45"/>
          <p:cNvSpPr txBox="1"/>
          <p:nvPr>
            <p:ph idx="4294967295" type="body"/>
          </p:nvPr>
        </p:nvSpPr>
        <p:spPr>
          <a:xfrm>
            <a:off x="3370475" y="1388525"/>
            <a:ext cx="2926200" cy="60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AUC</a:t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81" name="Google Shape;481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08625" y="2070425"/>
            <a:ext cx="9325650" cy="473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2" name="Google Shape;482;p45"/>
          <p:cNvPicPr preferRelativeResize="0"/>
          <p:nvPr/>
        </p:nvPicPr>
        <p:blipFill rotWithShape="1">
          <a:blip r:embed="rId5">
            <a:alphaModFix/>
          </a:blip>
          <a:srcRect b="0" l="12480" r="0" t="0"/>
          <a:stretch/>
        </p:blipFill>
        <p:spPr>
          <a:xfrm>
            <a:off x="4269601" y="1441175"/>
            <a:ext cx="3921650" cy="50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487" name="Google Shape;487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88" name="Google Shape;488;p46"/>
          <p:cNvSpPr txBox="1"/>
          <p:nvPr/>
        </p:nvSpPr>
        <p:spPr>
          <a:xfrm>
            <a:off x="310500" y="359175"/>
            <a:ext cx="116085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en-US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Метрики: MS COCO mAP</a:t>
            </a:r>
            <a:endParaRPr b="1" i="0" sz="33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9" name="Google Shape;489;p46"/>
          <p:cNvSpPr txBox="1"/>
          <p:nvPr>
            <p:ph idx="4294967295" type="sldNum"/>
          </p:nvPr>
        </p:nvSpPr>
        <p:spPr>
          <a:xfrm>
            <a:off x="11918950" y="6600825"/>
            <a:ext cx="273000" cy="1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90" name="Google Shape;490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24938" y="1507200"/>
            <a:ext cx="6495125" cy="81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1" name="Google Shape;491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0225" y="3510000"/>
            <a:ext cx="11809050" cy="2969325"/>
          </a:xfrm>
          <a:prstGeom prst="rect">
            <a:avLst/>
          </a:prstGeom>
          <a:noFill/>
          <a:ln>
            <a:noFill/>
          </a:ln>
        </p:spPr>
      </p:pic>
      <p:sp>
        <p:nvSpPr>
          <p:cNvPr id="492" name="Google Shape;492;p46"/>
          <p:cNvSpPr txBox="1"/>
          <p:nvPr>
            <p:ph idx="4294967295" type="body"/>
          </p:nvPr>
        </p:nvSpPr>
        <p:spPr>
          <a:xfrm>
            <a:off x="141300" y="2508600"/>
            <a:ext cx="11808900" cy="8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spcBef>
                <a:spcPts val="703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Вычисляется на 101 точке в [0</a:t>
            </a:r>
            <a:r>
              <a:rPr b="1" lang="en-US" sz="24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:</a:t>
            </a:r>
            <a:r>
              <a:rPr lang="en-US" sz="24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0.01</a:t>
            </a:r>
            <a:r>
              <a:rPr b="1" lang="en-US" sz="24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:</a:t>
            </a:r>
            <a:r>
              <a:rPr lang="en-US" sz="24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1] и 10 разных порогах [0.5</a:t>
            </a:r>
            <a:r>
              <a:rPr b="1" lang="en-US" sz="24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:</a:t>
            </a:r>
            <a:r>
              <a:rPr lang="en-US" sz="24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0.05</a:t>
            </a:r>
            <a:r>
              <a:rPr b="1" lang="en-US" sz="24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:</a:t>
            </a:r>
            <a:r>
              <a:rPr lang="en-US" sz="24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0.95] для </a:t>
            </a:r>
            <a:r>
              <a:rPr i="1" lang="en-US" sz="24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IoU.</a:t>
            </a:r>
            <a:endParaRPr i="1"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497" name="Google Shape;497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98" name="Google Shape;498;p47"/>
          <p:cNvSpPr txBox="1"/>
          <p:nvPr/>
        </p:nvSpPr>
        <p:spPr>
          <a:xfrm>
            <a:off x="719668" y="359177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en-US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Метрики: Mean Average Precision (mAP)</a:t>
            </a:r>
            <a:endParaRPr b="1" i="0" sz="33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9" name="Google Shape;499;p47"/>
          <p:cNvSpPr txBox="1"/>
          <p:nvPr>
            <p:ph idx="4294967295" type="sldNum"/>
          </p:nvPr>
        </p:nvSpPr>
        <p:spPr>
          <a:xfrm>
            <a:off x="11918950" y="6600825"/>
            <a:ext cx="273000" cy="1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00" name="Google Shape;500;p47"/>
          <p:cNvSpPr txBox="1"/>
          <p:nvPr>
            <p:ph idx="4294967295" type="body"/>
          </p:nvPr>
        </p:nvSpPr>
        <p:spPr>
          <a:xfrm>
            <a:off x="76200" y="1839700"/>
            <a:ext cx="12071400" cy="43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"/>
              <a:buChar char="-"/>
            </a:pPr>
            <a:r>
              <a:rPr b="1" i="1" lang="en-US" sz="2400">
                <a:latin typeface="Roboto"/>
                <a:ea typeface="Roboto"/>
                <a:cs typeface="Roboto"/>
                <a:sym typeface="Roboto"/>
              </a:rPr>
              <a:t>PASCAL VOC 2008</a:t>
            </a: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 использует </a:t>
            </a:r>
            <a:r>
              <a:rPr i="1" lang="en-US" sz="2400">
                <a:latin typeface="Roboto"/>
                <a:ea typeface="Roboto"/>
                <a:cs typeface="Roboto"/>
                <a:sym typeface="Roboto"/>
              </a:rPr>
              <a:t>AP </a:t>
            </a: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вычисленный на 11 точках.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"/>
              <a:buChar char="-"/>
            </a:pPr>
            <a:r>
              <a:rPr b="1" i="1" lang="en-US" sz="2400">
                <a:latin typeface="Roboto"/>
                <a:ea typeface="Roboto"/>
                <a:cs typeface="Roboto"/>
                <a:sym typeface="Roboto"/>
              </a:rPr>
              <a:t>PASCAL VOC 2010-2012</a:t>
            </a: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 использует </a:t>
            </a:r>
            <a:r>
              <a:rPr i="1" lang="en-US" sz="2400">
                <a:latin typeface="Roboto"/>
                <a:ea typeface="Roboto"/>
                <a:cs typeface="Roboto"/>
                <a:sym typeface="Roboto"/>
              </a:rPr>
              <a:t>AUC </a:t>
            </a: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(т.е. все точки </a:t>
            </a:r>
            <a:r>
              <a:rPr i="1" lang="en-US" sz="2400">
                <a:latin typeface="Roboto"/>
                <a:ea typeface="Roboto"/>
                <a:cs typeface="Roboto"/>
                <a:sym typeface="Roboto"/>
              </a:rPr>
              <a:t>P-R</a:t>
            </a: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 кривой).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"/>
              <a:buChar char="-"/>
            </a:pPr>
            <a:r>
              <a:rPr b="1" i="1" lang="en-US" sz="2400">
                <a:latin typeface="Roboto"/>
                <a:ea typeface="Roboto"/>
                <a:cs typeface="Roboto"/>
                <a:sym typeface="Roboto"/>
              </a:rPr>
              <a:t>MS COCO</a:t>
            </a: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 использует </a:t>
            </a:r>
            <a:r>
              <a:rPr i="1" lang="en-US" sz="2400">
                <a:latin typeface="Roboto"/>
                <a:ea typeface="Roboto"/>
                <a:cs typeface="Roboto"/>
                <a:sym typeface="Roboto"/>
              </a:rPr>
              <a:t>AP </a:t>
            </a: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вычисленный на 101 точке и 10 порогах </a:t>
            </a:r>
            <a:r>
              <a:rPr i="1" lang="en-US" sz="2400">
                <a:latin typeface="Roboto"/>
                <a:ea typeface="Roboto"/>
                <a:cs typeface="Roboto"/>
                <a:sym typeface="Roboto"/>
              </a:rPr>
              <a:t>IoU</a:t>
            </a: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.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"/>
              <a:buChar char="-"/>
            </a:pPr>
            <a:r>
              <a:rPr b="1" i="1" lang="en-US" sz="2400">
                <a:latin typeface="Roboto"/>
                <a:ea typeface="Roboto"/>
                <a:cs typeface="Roboto"/>
                <a:sym typeface="Roboto"/>
              </a:rPr>
              <a:t>ImageNet</a:t>
            </a:r>
            <a:r>
              <a:rPr i="1" lang="en-US" sz="240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используется </a:t>
            </a:r>
            <a:r>
              <a:rPr i="1" lang="en-US" sz="2400">
                <a:latin typeface="Roboto"/>
                <a:ea typeface="Roboto"/>
                <a:cs typeface="Roboto"/>
                <a:sym typeface="Roboto"/>
              </a:rPr>
              <a:t>AUC</a:t>
            </a: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.</a:t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505" name="Google Shape;505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06" name="Google Shape;506;p48"/>
          <p:cNvSpPr txBox="1"/>
          <p:nvPr/>
        </p:nvSpPr>
        <p:spPr>
          <a:xfrm>
            <a:off x="719668" y="359177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en-US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Датасеты для Object Detection</a:t>
            </a:r>
            <a:endParaRPr b="1" i="0" sz="33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7" name="Google Shape;507;p48"/>
          <p:cNvSpPr txBox="1"/>
          <p:nvPr>
            <p:ph idx="4294967295" type="sldNum"/>
          </p:nvPr>
        </p:nvSpPr>
        <p:spPr>
          <a:xfrm>
            <a:off x="11918950" y="6600825"/>
            <a:ext cx="273000" cy="1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aphicFrame>
        <p:nvGraphicFramePr>
          <p:cNvPr id="508" name="Google Shape;508;p48"/>
          <p:cNvGraphicFramePr/>
          <p:nvPr/>
        </p:nvGraphicFramePr>
        <p:xfrm>
          <a:off x="423850" y="1733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{E83B5BFB-99BE-4BD5-B9F7-B9173189CB11}</a:tableStyleId>
              </a:tblPr>
              <a:tblGrid>
                <a:gridCol w="1748250"/>
                <a:gridCol w="1722650"/>
                <a:gridCol w="1621150"/>
                <a:gridCol w="4526275"/>
                <a:gridCol w="1725925"/>
              </a:tblGrid>
              <a:tr h="762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US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Число изображений</a:t>
                      </a:r>
                      <a:endParaRPr i="1" sz="1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US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Число классов</a:t>
                      </a:r>
                      <a:endParaRPr i="1" sz="1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US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Разметка</a:t>
                      </a:r>
                      <a:endParaRPr i="1" sz="1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US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Размер</a:t>
                      </a:r>
                      <a:endParaRPr i="1" sz="1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</a:tr>
              <a:tr h="1279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 u="sng">
                          <a:solidFill>
                            <a:schemeClr val="hlink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  <a:hlinkClick r:id="rId4"/>
                        </a:rPr>
                        <a:t>MS COCO</a:t>
                      </a:r>
                      <a:endParaRPr b="1" sz="1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330k</a:t>
                      </a:r>
                      <a:endParaRPr sz="1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80</a:t>
                      </a:r>
                      <a:endParaRPr sz="1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1.5m объектов размечено боксами </a:t>
                      </a:r>
                      <a:endParaRPr sz="1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(200k изображений)</a:t>
                      </a:r>
                      <a:endParaRPr sz="1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25 ГБ</a:t>
                      </a:r>
                      <a:endParaRPr sz="1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</a:tr>
              <a:tr h="1279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 u="sng">
                          <a:solidFill>
                            <a:schemeClr val="hlink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  <a:hlinkClick r:id="rId5"/>
                        </a:rPr>
                        <a:t>Open Images Dataset</a:t>
                      </a:r>
                      <a:endParaRPr b="1" sz="1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9m</a:t>
                      </a:r>
                      <a:endParaRPr sz="1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600</a:t>
                      </a:r>
                      <a:endParaRPr sz="1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16m объектов размечено боксами </a:t>
                      </a:r>
                      <a:endParaRPr sz="1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(1.7m изображений)</a:t>
                      </a:r>
                      <a:endParaRPr sz="1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500 ГБ</a:t>
                      </a:r>
                      <a:endParaRPr sz="1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</a:tr>
              <a:tr h="1141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 u="sng">
                          <a:solidFill>
                            <a:schemeClr val="hlink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  <a:hlinkClick r:id="rId6"/>
                        </a:rPr>
                        <a:t>ImageNet</a:t>
                      </a:r>
                      <a:endParaRPr b="1" sz="1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14m</a:t>
                      </a:r>
                      <a:endParaRPr sz="1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20 000</a:t>
                      </a:r>
                      <a:endParaRPr sz="1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 1.5m изображений объекты размечены боксами </a:t>
                      </a:r>
                      <a:endParaRPr sz="1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(всего 3к классов объектов)</a:t>
                      </a:r>
                      <a:endParaRPr sz="1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150 ГБ</a:t>
                      </a:r>
                      <a:endParaRPr sz="1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513" name="Google Shape;513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14" name="Google Shape;514;p49"/>
          <p:cNvSpPr txBox="1"/>
          <p:nvPr/>
        </p:nvSpPr>
        <p:spPr>
          <a:xfrm>
            <a:off x="719668" y="359177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en-US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Датасеты для Object Detection</a:t>
            </a:r>
            <a:endParaRPr b="1" i="0" sz="33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15" name="Google Shape;515;p49"/>
          <p:cNvSpPr txBox="1"/>
          <p:nvPr>
            <p:ph idx="4294967295" type="sldNum"/>
          </p:nvPr>
        </p:nvSpPr>
        <p:spPr>
          <a:xfrm>
            <a:off x="11918950" y="6600825"/>
            <a:ext cx="273000" cy="1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16" name="Google Shape;516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00400" y="1311250"/>
            <a:ext cx="5591175" cy="528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3"/>
          <p:cNvSpPr/>
          <p:nvPr/>
        </p:nvSpPr>
        <p:spPr>
          <a:xfrm>
            <a:off x="0" y="0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23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23"/>
          <p:cNvSpPr/>
          <p:nvPr/>
        </p:nvSpPr>
        <p:spPr>
          <a:xfrm>
            <a:off x="54557" y="2080550"/>
            <a:ext cx="12082887" cy="1296154"/>
          </a:xfrm>
          <a:prstGeom prst="roundRect">
            <a:avLst>
              <a:gd fmla="val 60" name="adj"/>
            </a:avLst>
          </a:prstGeom>
          <a:noFill/>
          <a:ln>
            <a:noFill/>
          </a:ln>
        </p:spPr>
        <p:txBody>
          <a:bodyPr anchorCtr="0" anchor="ctr" bIns="22475" lIns="44975" spcFirstLastPara="1" rIns="44975" wrap="square" tIns="224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922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Меня хорошо видно &amp;&amp; слышно?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6" name="Google Shape;186;p23"/>
          <p:cNvSpPr txBox="1"/>
          <p:nvPr/>
        </p:nvSpPr>
        <p:spPr>
          <a:xfrm>
            <a:off x="0" y="3341553"/>
            <a:ext cx="12137444" cy="64915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2109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Ставьте	       , если все хорошо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2109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Напишите в чат, если есть проблемы</a:t>
            </a:r>
            <a:endParaRPr b="1" i="0" sz="2109" u="none" cap="none" strike="noStrik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Google Shape;187;p23"/>
          <p:cNvSpPr/>
          <p:nvPr/>
        </p:nvSpPr>
        <p:spPr>
          <a:xfrm>
            <a:off x="5408875" y="3376700"/>
            <a:ext cx="324900" cy="280800"/>
          </a:xfrm>
          <a:prstGeom prst="roundRect">
            <a:avLst>
              <a:gd fmla="val 16667" name="adj"/>
            </a:avLst>
          </a:prstGeom>
          <a:solidFill>
            <a:schemeClr val="lt1">
              <a:alpha val="40000"/>
            </a:scheme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+</a:t>
            </a:r>
            <a:endParaRPr b="0" i="0" sz="20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50"/>
          <p:cNvSpPr/>
          <p:nvPr/>
        </p:nvSpPr>
        <p:spPr>
          <a:xfrm>
            <a:off x="0" y="0"/>
            <a:ext cx="12192000" cy="185940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2" name="Google Shape;522;p50"/>
          <p:cNvSpPr/>
          <p:nvPr/>
        </p:nvSpPr>
        <p:spPr>
          <a:xfrm>
            <a:off x="-1" y="4643120"/>
            <a:ext cx="12192000" cy="2230200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3" name="Google Shape;523;p50"/>
          <p:cNvSpPr txBox="1"/>
          <p:nvPr>
            <p:ph idx="4294967295" type="body"/>
          </p:nvPr>
        </p:nvSpPr>
        <p:spPr>
          <a:xfrm>
            <a:off x="0" y="2032726"/>
            <a:ext cx="12191400" cy="243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sz="47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4700">
                <a:latin typeface="Roboto"/>
                <a:ea typeface="Roboto"/>
                <a:cs typeface="Roboto"/>
                <a:sym typeface="Roboto"/>
              </a:rPr>
              <a:t>R-CNN</a:t>
            </a:r>
            <a:endParaRPr sz="47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7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(Regions with CNN features)</a:t>
            </a:r>
            <a:endParaRPr sz="37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16"/>
              <a:buFont typeface="Arial"/>
              <a:buNone/>
            </a:pPr>
            <a:r>
              <a:t/>
            </a:r>
            <a:endParaRPr sz="4616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528" name="Google Shape;528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29" name="Google Shape;529;p51"/>
          <p:cNvSpPr txBox="1"/>
          <p:nvPr/>
        </p:nvSpPr>
        <p:spPr>
          <a:xfrm>
            <a:off x="719668" y="359177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en-US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Object detection with R-CNN</a:t>
            </a:r>
            <a:endParaRPr b="1" i="0" sz="33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0" name="Google Shape;530;p51"/>
          <p:cNvSpPr txBox="1"/>
          <p:nvPr>
            <p:ph idx="4294967295" type="sldNum"/>
          </p:nvPr>
        </p:nvSpPr>
        <p:spPr>
          <a:xfrm>
            <a:off x="11918950" y="6600825"/>
            <a:ext cx="273000" cy="1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31" name="Google Shape;531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438" y="2299000"/>
            <a:ext cx="12079074" cy="2713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536" name="Google Shape;536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37" name="Google Shape;537;p52"/>
          <p:cNvSpPr txBox="1"/>
          <p:nvPr/>
        </p:nvSpPr>
        <p:spPr>
          <a:xfrm>
            <a:off x="719668" y="359177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en-US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Region proposals Detector (Selective Search)</a:t>
            </a:r>
            <a:endParaRPr b="1" i="0" sz="33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8" name="Google Shape;538;p52"/>
          <p:cNvSpPr txBox="1"/>
          <p:nvPr>
            <p:ph idx="4294967295" type="sldNum"/>
          </p:nvPr>
        </p:nvSpPr>
        <p:spPr>
          <a:xfrm>
            <a:off x="11918950" y="6600825"/>
            <a:ext cx="273000" cy="1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39" name="Google Shape;539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7275" y="1420950"/>
            <a:ext cx="11158100" cy="5002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544" name="Google Shape;544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45" name="Google Shape;545;p53"/>
          <p:cNvSpPr txBox="1"/>
          <p:nvPr/>
        </p:nvSpPr>
        <p:spPr>
          <a:xfrm>
            <a:off x="719668" y="359177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en-US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Feature Extractor (AlexNet)</a:t>
            </a:r>
            <a:endParaRPr b="1" i="0" sz="33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46" name="Google Shape;546;p53"/>
          <p:cNvSpPr txBox="1"/>
          <p:nvPr>
            <p:ph idx="4294967295" type="sldNum"/>
          </p:nvPr>
        </p:nvSpPr>
        <p:spPr>
          <a:xfrm>
            <a:off x="11918950" y="6600825"/>
            <a:ext cx="273000" cy="1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47" name="Google Shape;547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4300" y="1457500"/>
            <a:ext cx="10683400" cy="5143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552" name="Google Shape;552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53" name="Google Shape;553;p54"/>
          <p:cNvSpPr txBox="1"/>
          <p:nvPr/>
        </p:nvSpPr>
        <p:spPr>
          <a:xfrm>
            <a:off x="719668" y="359177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lang="en-US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Different object proposal transformations</a:t>
            </a:r>
            <a:endParaRPr i="0" sz="33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54" name="Google Shape;554;p54"/>
          <p:cNvSpPr txBox="1"/>
          <p:nvPr>
            <p:ph idx="4294967295" type="sldNum"/>
          </p:nvPr>
        </p:nvSpPr>
        <p:spPr>
          <a:xfrm>
            <a:off x="11918950" y="6600825"/>
            <a:ext cx="273000" cy="1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55" name="Google Shape;555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54950" y="1385850"/>
            <a:ext cx="9036872" cy="529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560" name="Google Shape;560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61" name="Google Shape;561;p55"/>
          <p:cNvSpPr txBox="1"/>
          <p:nvPr/>
        </p:nvSpPr>
        <p:spPr>
          <a:xfrm>
            <a:off x="719668" y="359177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lang="en-US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Test-time detection</a:t>
            </a:r>
            <a:endParaRPr i="0" sz="33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2" name="Google Shape;562;p55"/>
          <p:cNvSpPr txBox="1"/>
          <p:nvPr>
            <p:ph idx="4294967295" type="sldNum"/>
          </p:nvPr>
        </p:nvSpPr>
        <p:spPr>
          <a:xfrm>
            <a:off x="11918950" y="6600825"/>
            <a:ext cx="273000" cy="1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63" name="Google Shape;563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463" y="1498075"/>
            <a:ext cx="12079074" cy="2713899"/>
          </a:xfrm>
          <a:prstGeom prst="rect">
            <a:avLst/>
          </a:prstGeom>
          <a:noFill/>
          <a:ln>
            <a:noFill/>
          </a:ln>
        </p:spPr>
      </p:pic>
      <p:sp>
        <p:nvSpPr>
          <p:cNvPr id="564" name="Google Shape;564;p55"/>
          <p:cNvSpPr txBox="1"/>
          <p:nvPr>
            <p:ph idx="4294967295" type="body"/>
          </p:nvPr>
        </p:nvSpPr>
        <p:spPr>
          <a:xfrm>
            <a:off x="2341925" y="5218825"/>
            <a:ext cx="1585500" cy="7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2000 </a:t>
            </a:r>
            <a:endParaRPr sz="2000">
              <a:solidFill>
                <a:srgbClr val="0000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proposals</a:t>
            </a:r>
            <a:endParaRPr sz="2000">
              <a:solidFill>
                <a:srgbClr val="0000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5" name="Google Shape;565;p55"/>
          <p:cNvSpPr txBox="1"/>
          <p:nvPr>
            <p:ph idx="4294967295" type="body"/>
          </p:nvPr>
        </p:nvSpPr>
        <p:spPr>
          <a:xfrm>
            <a:off x="5391075" y="5282475"/>
            <a:ext cx="1585500" cy="7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2000×4096 features</a:t>
            </a:r>
            <a:endParaRPr sz="2000">
              <a:solidFill>
                <a:srgbClr val="0000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6" name="Google Shape;566;p55"/>
          <p:cNvSpPr txBox="1"/>
          <p:nvPr>
            <p:ph idx="4294967295" type="body"/>
          </p:nvPr>
        </p:nvSpPr>
        <p:spPr>
          <a:xfrm>
            <a:off x="7719850" y="5218825"/>
            <a:ext cx="1585500" cy="7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2000 </a:t>
            </a:r>
            <a:endParaRPr sz="2000">
              <a:solidFill>
                <a:srgbClr val="0000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scores</a:t>
            </a:r>
            <a:endParaRPr sz="2000">
              <a:solidFill>
                <a:srgbClr val="0000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7" name="Google Shape;567;p55"/>
          <p:cNvSpPr txBox="1"/>
          <p:nvPr>
            <p:ph idx="4294967295" type="body"/>
          </p:nvPr>
        </p:nvSpPr>
        <p:spPr>
          <a:xfrm>
            <a:off x="10403825" y="5218825"/>
            <a:ext cx="1585500" cy="7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n×m×4 values</a:t>
            </a:r>
            <a:endParaRPr sz="2400">
              <a:solidFill>
                <a:srgbClr val="0000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8" name="Google Shape;568;p55"/>
          <p:cNvSpPr txBox="1"/>
          <p:nvPr>
            <p:ph idx="4294967295" type="body"/>
          </p:nvPr>
        </p:nvSpPr>
        <p:spPr>
          <a:xfrm>
            <a:off x="230250" y="5218825"/>
            <a:ext cx="1585500" cy="7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image</a:t>
            </a:r>
            <a:endParaRPr sz="2000">
              <a:solidFill>
                <a:srgbClr val="0000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W×H×3</a:t>
            </a:r>
            <a:endParaRPr sz="2000">
              <a:solidFill>
                <a:srgbClr val="0000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9" name="Google Shape;569;p55"/>
          <p:cNvSpPr/>
          <p:nvPr/>
        </p:nvSpPr>
        <p:spPr>
          <a:xfrm>
            <a:off x="1815750" y="5507725"/>
            <a:ext cx="575700" cy="187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0" name="Google Shape;570;p55"/>
          <p:cNvSpPr/>
          <p:nvPr/>
        </p:nvSpPr>
        <p:spPr>
          <a:xfrm>
            <a:off x="4453600" y="5460075"/>
            <a:ext cx="575700" cy="187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1" name="Google Shape;571;p55"/>
          <p:cNvSpPr/>
          <p:nvPr/>
        </p:nvSpPr>
        <p:spPr>
          <a:xfrm>
            <a:off x="7216525" y="5460075"/>
            <a:ext cx="575700" cy="187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2" name="Google Shape;572;p55"/>
          <p:cNvSpPr/>
          <p:nvPr/>
        </p:nvSpPr>
        <p:spPr>
          <a:xfrm>
            <a:off x="10403825" y="5420600"/>
            <a:ext cx="273000" cy="187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3" name="Google Shape;573;p55"/>
          <p:cNvSpPr txBox="1"/>
          <p:nvPr>
            <p:ph idx="4294967295" type="body"/>
          </p:nvPr>
        </p:nvSpPr>
        <p:spPr>
          <a:xfrm>
            <a:off x="9275525" y="5171172"/>
            <a:ext cx="1128300" cy="7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n</a:t>
            </a:r>
            <a:endParaRPr sz="2000">
              <a:solidFill>
                <a:srgbClr val="0000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objects</a:t>
            </a:r>
            <a:endParaRPr sz="2000">
              <a:solidFill>
                <a:srgbClr val="0000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74" name="Google Shape;574;p55"/>
          <p:cNvSpPr/>
          <p:nvPr/>
        </p:nvSpPr>
        <p:spPr>
          <a:xfrm>
            <a:off x="9032350" y="5420600"/>
            <a:ext cx="273000" cy="187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5" name="Google Shape;575;p55"/>
          <p:cNvSpPr/>
          <p:nvPr/>
        </p:nvSpPr>
        <p:spPr>
          <a:xfrm>
            <a:off x="8640850" y="4594465"/>
            <a:ext cx="1056000" cy="615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Roboto"/>
                <a:ea typeface="Roboto"/>
                <a:cs typeface="Roboto"/>
                <a:sym typeface="Roboto"/>
              </a:rPr>
              <a:t>NMS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76" name="Google Shape;576;p55"/>
          <p:cNvSpPr/>
          <p:nvPr/>
        </p:nvSpPr>
        <p:spPr>
          <a:xfrm>
            <a:off x="4239800" y="4594465"/>
            <a:ext cx="1056000" cy="615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Roboto"/>
                <a:ea typeface="Roboto"/>
                <a:cs typeface="Roboto"/>
                <a:sym typeface="Roboto"/>
              </a:rPr>
              <a:t>warp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77" name="Google Shape;577;p55"/>
          <p:cNvSpPr txBox="1"/>
          <p:nvPr>
            <p:ph idx="4294967295" type="body"/>
          </p:nvPr>
        </p:nvSpPr>
        <p:spPr>
          <a:xfrm>
            <a:off x="9275525" y="5984123"/>
            <a:ext cx="11283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n≤2000</a:t>
            </a:r>
            <a:endParaRPr sz="18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582" name="Google Shape;582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83" name="Google Shape;583;p56"/>
          <p:cNvSpPr txBox="1"/>
          <p:nvPr/>
        </p:nvSpPr>
        <p:spPr>
          <a:xfrm>
            <a:off x="719668" y="359177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lang="en-US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Run-time analysis</a:t>
            </a:r>
            <a:endParaRPr i="0" sz="33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84" name="Google Shape;584;p56"/>
          <p:cNvSpPr txBox="1"/>
          <p:nvPr>
            <p:ph idx="4294967295" type="sldNum"/>
          </p:nvPr>
        </p:nvSpPr>
        <p:spPr>
          <a:xfrm>
            <a:off x="11918950" y="6600825"/>
            <a:ext cx="273000" cy="1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85" name="Google Shape;585;p56"/>
          <p:cNvSpPr txBox="1"/>
          <p:nvPr>
            <p:ph idx="4294967295" type="body"/>
          </p:nvPr>
        </p:nvSpPr>
        <p:spPr>
          <a:xfrm>
            <a:off x="217100" y="1839700"/>
            <a:ext cx="11841000" cy="43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   </a:t>
            </a:r>
            <a:r>
              <a:rPr lang="en-US" sz="2400" u="sng">
                <a:latin typeface="Roboto"/>
                <a:ea typeface="Roboto"/>
                <a:cs typeface="Roboto"/>
                <a:sym typeface="Roboto"/>
              </a:rPr>
              <a:t>Преимущества R-CNN</a:t>
            </a: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 (в аспекте быстродействия):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"/>
              <a:buChar char="-"/>
            </a:pP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Feature Extractor не зависит от класса объекта и не использует </a:t>
            </a:r>
            <a:r>
              <a:rPr i="1" lang="en-US" sz="2400">
                <a:latin typeface="Roboto"/>
                <a:ea typeface="Roboto"/>
                <a:cs typeface="Roboto"/>
                <a:sym typeface="Roboto"/>
              </a:rPr>
              <a:t>sliding window</a:t>
            </a:r>
            <a:endParaRPr i="1" sz="2400"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"/>
              <a:buChar char="-"/>
            </a:pP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Не используется </a:t>
            </a:r>
            <a:r>
              <a:rPr i="1" lang="en-US" sz="2400">
                <a:latin typeface="Roboto"/>
                <a:ea typeface="Roboto"/>
                <a:cs typeface="Roboto"/>
                <a:sym typeface="Roboto"/>
              </a:rPr>
              <a:t>spatial pyramid</a:t>
            </a:r>
            <a:endParaRPr i="1" sz="2400"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"/>
              <a:buChar char="-"/>
            </a:pP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Низкая размерность </a:t>
            </a:r>
            <a:r>
              <a:rPr i="1" lang="en-US" sz="2400">
                <a:latin typeface="Roboto"/>
                <a:ea typeface="Roboto"/>
                <a:cs typeface="Roboto"/>
                <a:sym typeface="Roboto"/>
              </a:rPr>
              <a:t>features</a:t>
            </a:r>
            <a:endParaRPr i="1"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  </a:t>
            </a:r>
            <a:r>
              <a:rPr lang="en-US" sz="2400" u="sng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Число параметров</a:t>
            </a:r>
            <a:r>
              <a:rPr lang="en-US" sz="24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: </a:t>
            </a:r>
            <a:r>
              <a:rPr i="1" lang="en-US" sz="24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CNN </a:t>
            </a:r>
            <a:r>
              <a:rPr lang="en-US" sz="24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+ 2000×4096 (features) + 4096×N (SVM).</a:t>
            </a:r>
            <a:endParaRPr sz="24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590" name="Google Shape;590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91" name="Google Shape;591;p57"/>
          <p:cNvSpPr txBox="1"/>
          <p:nvPr/>
        </p:nvSpPr>
        <p:spPr>
          <a:xfrm>
            <a:off x="719668" y="359177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lang="en-US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Training</a:t>
            </a:r>
            <a:endParaRPr i="0" sz="33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92" name="Google Shape;592;p57"/>
          <p:cNvSpPr txBox="1"/>
          <p:nvPr>
            <p:ph idx="4294967295" type="sldNum"/>
          </p:nvPr>
        </p:nvSpPr>
        <p:spPr>
          <a:xfrm>
            <a:off x="11918950" y="6600825"/>
            <a:ext cx="273000" cy="1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93" name="Google Shape;593;p57"/>
          <p:cNvSpPr txBox="1"/>
          <p:nvPr>
            <p:ph idx="4294967295" type="body"/>
          </p:nvPr>
        </p:nvSpPr>
        <p:spPr>
          <a:xfrm>
            <a:off x="750500" y="1839700"/>
            <a:ext cx="10311600" cy="43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u="sng">
                <a:latin typeface="Roboto"/>
                <a:ea typeface="Roboto"/>
                <a:cs typeface="Roboto"/>
                <a:sym typeface="Roboto"/>
              </a:rPr>
              <a:t>Training steps</a:t>
            </a: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: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"/>
              <a:buChar char="-"/>
            </a:pP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Supervised pre-training</a:t>
            </a:r>
            <a:endParaRPr i="1" sz="2400"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"/>
              <a:buChar char="-"/>
            </a:pP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Domain-specific fine-tuning</a:t>
            </a:r>
            <a:endParaRPr i="1" sz="2400"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"/>
              <a:buChar char="-"/>
            </a:pP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Object category classifiers</a:t>
            </a:r>
            <a:endParaRPr sz="24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598" name="Google Shape;598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99" name="Google Shape;599;p58"/>
          <p:cNvSpPr txBox="1"/>
          <p:nvPr/>
        </p:nvSpPr>
        <p:spPr>
          <a:xfrm>
            <a:off x="719668" y="359177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lang="en-US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Bounding box regression</a:t>
            </a:r>
            <a:endParaRPr i="0" sz="33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00" name="Google Shape;600;p58"/>
          <p:cNvSpPr txBox="1"/>
          <p:nvPr>
            <p:ph idx="4294967295" type="sldNum"/>
          </p:nvPr>
        </p:nvSpPr>
        <p:spPr>
          <a:xfrm>
            <a:off x="11918950" y="6600825"/>
            <a:ext cx="273000" cy="1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01" name="Google Shape;601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75766" y="2984114"/>
            <a:ext cx="2544025" cy="41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2" name="Google Shape;602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48600" y="2604327"/>
            <a:ext cx="2757559" cy="38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5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48600" y="3086375"/>
            <a:ext cx="2745775" cy="345925"/>
          </a:xfrm>
          <a:prstGeom prst="rect">
            <a:avLst/>
          </a:prstGeom>
          <a:noFill/>
          <a:ln>
            <a:noFill/>
          </a:ln>
        </p:spPr>
      </p:pic>
      <p:sp>
        <p:nvSpPr>
          <p:cNvPr id="604" name="Google Shape;604;p58"/>
          <p:cNvSpPr txBox="1"/>
          <p:nvPr>
            <p:ph idx="4294967295" type="body"/>
          </p:nvPr>
        </p:nvSpPr>
        <p:spPr>
          <a:xfrm>
            <a:off x="8115100" y="2516050"/>
            <a:ext cx="33570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Roboto"/>
              <a:buChar char="-"/>
            </a:pPr>
            <a:r>
              <a:rPr i="1" lang="en-US" sz="24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proposals boxes,</a:t>
            </a:r>
            <a:endParaRPr i="1"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05" name="Google Shape;605;p58"/>
          <p:cNvSpPr txBox="1"/>
          <p:nvPr>
            <p:ph idx="4294967295" type="body"/>
          </p:nvPr>
        </p:nvSpPr>
        <p:spPr>
          <a:xfrm>
            <a:off x="8085500" y="2988575"/>
            <a:ext cx="34809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Roboto"/>
              <a:buChar char="-"/>
            </a:pPr>
            <a:r>
              <a:rPr i="1" lang="en-US" sz="24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ground truth boxes.</a:t>
            </a:r>
            <a:endParaRPr i="1"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06" name="Google Shape;606;p58"/>
          <p:cNvSpPr txBox="1"/>
          <p:nvPr>
            <p:ph idx="4294967295" type="body"/>
          </p:nvPr>
        </p:nvSpPr>
        <p:spPr>
          <a:xfrm>
            <a:off x="645325" y="2387775"/>
            <a:ext cx="38049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rPr i="1" lang="en-US" sz="24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На вход поступают пары:</a:t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07" name="Google Shape;607;p5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085475" y="4669921"/>
            <a:ext cx="2865100" cy="43789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" name="Google Shape;608;p5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19675" y="4722175"/>
            <a:ext cx="4541123" cy="384250"/>
          </a:xfrm>
          <a:prstGeom prst="rect">
            <a:avLst/>
          </a:prstGeom>
          <a:noFill/>
          <a:ln>
            <a:noFill/>
          </a:ln>
        </p:spPr>
      </p:pic>
      <p:sp>
        <p:nvSpPr>
          <p:cNvPr id="609" name="Google Shape;609;p58"/>
          <p:cNvSpPr txBox="1"/>
          <p:nvPr>
            <p:ph idx="4294967295" type="body"/>
          </p:nvPr>
        </p:nvSpPr>
        <p:spPr>
          <a:xfrm>
            <a:off x="645325" y="4145575"/>
            <a:ext cx="5077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rPr i="1" lang="en-US" sz="24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Параметризуется функциями:</a:t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10" name="Google Shape;610;p58"/>
          <p:cNvSpPr txBox="1"/>
          <p:nvPr>
            <p:ph idx="4294967295" type="body"/>
          </p:nvPr>
        </p:nvSpPr>
        <p:spPr>
          <a:xfrm>
            <a:off x="6119750" y="4549850"/>
            <a:ext cx="13785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rPr i="1" lang="en-US" sz="24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где</a:t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615" name="Google Shape;615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16" name="Google Shape;616;p59"/>
          <p:cNvSpPr txBox="1"/>
          <p:nvPr/>
        </p:nvSpPr>
        <p:spPr>
          <a:xfrm>
            <a:off x="719668" y="359177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lang="en-US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Bounding box regression</a:t>
            </a:r>
            <a:endParaRPr i="0" sz="33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17" name="Google Shape;617;p59"/>
          <p:cNvSpPr txBox="1"/>
          <p:nvPr>
            <p:ph idx="4294967295" type="sldNum"/>
          </p:nvPr>
        </p:nvSpPr>
        <p:spPr>
          <a:xfrm>
            <a:off x="11918950" y="6600825"/>
            <a:ext cx="273000" cy="1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18" name="Google Shape;618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94302" y="3997175"/>
            <a:ext cx="2659400" cy="186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9" name="Google Shape;619;p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59225" y="3920975"/>
            <a:ext cx="2865111" cy="186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0" name="Google Shape;620;p5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53525" y="2169101"/>
            <a:ext cx="6843675" cy="995025"/>
          </a:xfrm>
          <a:prstGeom prst="rect">
            <a:avLst/>
          </a:prstGeom>
          <a:noFill/>
          <a:ln>
            <a:noFill/>
          </a:ln>
        </p:spPr>
      </p:pic>
      <p:sp>
        <p:nvSpPr>
          <p:cNvPr id="621" name="Google Shape;621;p59"/>
          <p:cNvSpPr txBox="1"/>
          <p:nvPr>
            <p:ph idx="4294967295" type="body"/>
          </p:nvPr>
        </p:nvSpPr>
        <p:spPr>
          <a:xfrm>
            <a:off x="1233525" y="1648350"/>
            <a:ext cx="81825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Regularized least squares objective (ridge regression)</a:t>
            </a:r>
            <a:r>
              <a:rPr lang="en-US" sz="24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:</a:t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22" name="Google Shape;622;p59"/>
          <p:cNvSpPr txBox="1"/>
          <p:nvPr>
            <p:ph idx="4294967295" type="body"/>
          </p:nvPr>
        </p:nvSpPr>
        <p:spPr>
          <a:xfrm>
            <a:off x="7012300" y="3496775"/>
            <a:ext cx="42234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Proposal бокса -&gt; gt бокс:</a:t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23" name="Google Shape;623;p59"/>
          <p:cNvSpPr txBox="1"/>
          <p:nvPr>
            <p:ph idx="4294967295" type="body"/>
          </p:nvPr>
        </p:nvSpPr>
        <p:spPr>
          <a:xfrm>
            <a:off x="854425" y="3785675"/>
            <a:ext cx="42234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rPr i="1" lang="en-US" sz="24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где</a:t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192" name="Google Shape;192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Изображение выглядит как снимок экрана&#10;&#10;Автоматически созданное описание" id="193" name="Google Shape;193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4"/>
          <p:cNvSpPr txBox="1"/>
          <p:nvPr>
            <p:ph idx="4294967295" type="body"/>
          </p:nvPr>
        </p:nvSpPr>
        <p:spPr>
          <a:xfrm>
            <a:off x="3797300" y="1782763"/>
            <a:ext cx="8394700" cy="30321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rPr lang="en-US" sz="2200">
                <a:latin typeface="Roboto"/>
                <a:ea typeface="Roboto"/>
                <a:cs typeface="Roboto"/>
                <a:sym typeface="Roboto"/>
              </a:rPr>
              <a:t>Активно участвуем</a:t>
            </a:r>
            <a:endParaRPr sz="2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t/>
            </a:r>
            <a:endParaRPr sz="2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rPr lang="en-US" sz="2200">
                <a:latin typeface="Roboto"/>
                <a:ea typeface="Roboto"/>
                <a:cs typeface="Roboto"/>
                <a:sym typeface="Roboto"/>
              </a:rPr>
              <a:t>Задаем вопрос в чат или голосом</a:t>
            </a:r>
            <a:endParaRPr sz="2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t/>
            </a:r>
            <a:endParaRPr sz="2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rPr lang="en-US" sz="2200">
                <a:latin typeface="Roboto"/>
                <a:ea typeface="Roboto"/>
                <a:cs typeface="Roboto"/>
                <a:sym typeface="Roboto"/>
              </a:rPr>
              <a:t>Off-topic обсуждаем в Slack #канал группы или #general</a:t>
            </a:r>
            <a:endParaRPr sz="2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t/>
            </a:r>
            <a:endParaRPr sz="2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rPr lang="en-US" sz="2200">
                <a:latin typeface="Roboto"/>
                <a:ea typeface="Roboto"/>
                <a:cs typeface="Roboto"/>
                <a:sym typeface="Roboto"/>
              </a:rPr>
              <a:t>Вопросы вижу в чате, могу ответить не сразу</a:t>
            </a:r>
            <a:endParaRPr sz="2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t/>
            </a:r>
            <a:endParaRPr sz="2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Изображение выглядит как векторная графика&#10;&#10;Автоматически созданное описание" id="195" name="Google Shape;195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05065" y="1680153"/>
            <a:ext cx="801117" cy="79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05065" y="2811621"/>
            <a:ext cx="799200" cy="799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Изображение выглядит как векторная графика&#10;&#10;Автоматически созданное описание" id="197" name="Google Shape;197;p2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05065" y="3989207"/>
            <a:ext cx="799200" cy="799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Изображение выглядит как объект, часы&#10;&#10;Автоматически созданное описание" id="198" name="Google Shape;198;p2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05537" y="5115229"/>
            <a:ext cx="799200" cy="799200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24"/>
          <p:cNvSpPr txBox="1"/>
          <p:nvPr/>
        </p:nvSpPr>
        <p:spPr>
          <a:xfrm>
            <a:off x="719666" y="348786"/>
            <a:ext cx="10752667" cy="50043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-US" sz="3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Правила вебинара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628" name="Google Shape;628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29" name="Google Shape;629;p60"/>
          <p:cNvSpPr txBox="1"/>
          <p:nvPr/>
        </p:nvSpPr>
        <p:spPr>
          <a:xfrm>
            <a:off x="719668" y="359177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lang="en-US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Visualizing learned features</a:t>
            </a:r>
            <a:endParaRPr i="0" sz="33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30" name="Google Shape;630;p60"/>
          <p:cNvSpPr txBox="1"/>
          <p:nvPr>
            <p:ph idx="4294967295" type="sldNum"/>
          </p:nvPr>
        </p:nvSpPr>
        <p:spPr>
          <a:xfrm>
            <a:off x="11918950" y="6600825"/>
            <a:ext cx="273000" cy="1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31" name="Google Shape;631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950" y="1494425"/>
            <a:ext cx="12021050" cy="4702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636" name="Google Shape;636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37" name="Google Shape;637;p61"/>
          <p:cNvSpPr txBox="1"/>
          <p:nvPr/>
        </p:nvSpPr>
        <p:spPr>
          <a:xfrm>
            <a:off x="719668" y="359177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lang="en-US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R-CNN: VOC 2010 results</a:t>
            </a:r>
            <a:endParaRPr i="0" sz="33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38" name="Google Shape;638;p61"/>
          <p:cNvSpPr txBox="1"/>
          <p:nvPr>
            <p:ph idx="4294967295" type="sldNum"/>
          </p:nvPr>
        </p:nvSpPr>
        <p:spPr>
          <a:xfrm>
            <a:off x="11918950" y="6600825"/>
            <a:ext cx="273000" cy="1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39" name="Google Shape;639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4600" y="2664700"/>
            <a:ext cx="11722750" cy="1927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62"/>
          <p:cNvSpPr/>
          <p:nvPr/>
        </p:nvSpPr>
        <p:spPr>
          <a:xfrm>
            <a:off x="0" y="0"/>
            <a:ext cx="12192000" cy="185940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5" name="Google Shape;645;p62"/>
          <p:cNvSpPr/>
          <p:nvPr/>
        </p:nvSpPr>
        <p:spPr>
          <a:xfrm>
            <a:off x="-1" y="4643120"/>
            <a:ext cx="12192000" cy="2230200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6" name="Google Shape;646;p62"/>
          <p:cNvSpPr txBox="1"/>
          <p:nvPr>
            <p:ph idx="4294967295" type="body"/>
          </p:nvPr>
        </p:nvSpPr>
        <p:spPr>
          <a:xfrm>
            <a:off x="0" y="2032726"/>
            <a:ext cx="12191400" cy="243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sz="47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4700">
                <a:latin typeface="Roboto"/>
                <a:ea typeface="Roboto"/>
                <a:cs typeface="Roboto"/>
                <a:sym typeface="Roboto"/>
              </a:rPr>
              <a:t>Fast R-CNN</a:t>
            </a:r>
            <a:endParaRPr sz="47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7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(Fast Region-based CNN)</a:t>
            </a:r>
            <a:endParaRPr sz="37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16"/>
              <a:buFont typeface="Arial"/>
              <a:buNone/>
            </a:pPr>
            <a:r>
              <a:t/>
            </a:r>
            <a:endParaRPr sz="4616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651" name="Google Shape;651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52" name="Google Shape;652;p63"/>
          <p:cNvSpPr txBox="1"/>
          <p:nvPr/>
        </p:nvSpPr>
        <p:spPr>
          <a:xfrm>
            <a:off x="719668" y="359177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en-US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R-CNN drawbacks / Fast R-CNN advantages </a:t>
            </a:r>
            <a:endParaRPr b="1" i="0" sz="33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53" name="Google Shape;653;p63"/>
          <p:cNvSpPr txBox="1"/>
          <p:nvPr>
            <p:ph idx="4294967295" type="sldNum"/>
          </p:nvPr>
        </p:nvSpPr>
        <p:spPr>
          <a:xfrm>
            <a:off x="11918950" y="6600825"/>
            <a:ext cx="273000" cy="1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54" name="Google Shape;654;p63"/>
          <p:cNvSpPr txBox="1"/>
          <p:nvPr>
            <p:ph idx="4294967295" type="body"/>
          </p:nvPr>
        </p:nvSpPr>
        <p:spPr>
          <a:xfrm>
            <a:off x="770225" y="1533825"/>
            <a:ext cx="11189400" cy="22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u="sng">
                <a:latin typeface="Roboto"/>
                <a:ea typeface="Roboto"/>
                <a:cs typeface="Roboto"/>
                <a:sym typeface="Roboto"/>
              </a:rPr>
              <a:t>Недостатки R-CNN</a:t>
            </a: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: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"/>
              <a:buChar char="-"/>
            </a:pP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Обучение происходит в несколько этапов.</a:t>
            </a:r>
            <a:endParaRPr i="1" sz="2400"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"/>
              <a:buChar char="-"/>
            </a:pP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Обучение слишком затратно по времени, и по памяти (</a:t>
            </a:r>
            <a:r>
              <a:rPr i="1" lang="en-US" sz="2400">
                <a:latin typeface="Roboto"/>
                <a:ea typeface="Roboto"/>
                <a:cs typeface="Roboto"/>
                <a:sym typeface="Roboto"/>
              </a:rPr>
              <a:t>2000x4096=32MB</a:t>
            </a: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).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"/>
              <a:buChar char="-"/>
            </a:pP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Слишком медленная детекция (</a:t>
            </a:r>
            <a:r>
              <a:rPr i="1" lang="en-US" sz="2400">
                <a:latin typeface="Roboto"/>
                <a:ea typeface="Roboto"/>
                <a:cs typeface="Roboto"/>
                <a:sym typeface="Roboto"/>
              </a:rPr>
              <a:t>47 сек / изображение</a:t>
            </a: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).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55" name="Google Shape;655;p63"/>
          <p:cNvSpPr txBox="1"/>
          <p:nvPr>
            <p:ph idx="4294967295" type="body"/>
          </p:nvPr>
        </p:nvSpPr>
        <p:spPr>
          <a:xfrm>
            <a:off x="719675" y="4141600"/>
            <a:ext cx="10311600" cy="22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u="sng">
                <a:latin typeface="Roboto"/>
                <a:ea typeface="Roboto"/>
                <a:cs typeface="Roboto"/>
                <a:sym typeface="Roboto"/>
              </a:rPr>
              <a:t>Преимущества Fast R-CNN</a:t>
            </a: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: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"/>
              <a:buChar char="-"/>
            </a:pP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Модель расшаривает веса.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"/>
              <a:buChar char="-"/>
            </a:pP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Обучается end-to-end, используя multi-task loss.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"/>
              <a:buChar char="-"/>
            </a:pP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Не требует дополнительного места для хранения features.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660" name="Google Shape;660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61" name="Google Shape;661;p64"/>
          <p:cNvSpPr txBox="1"/>
          <p:nvPr/>
        </p:nvSpPr>
        <p:spPr>
          <a:xfrm>
            <a:off x="719668" y="359177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en-US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Fast R-CNN architecture </a:t>
            </a:r>
            <a:endParaRPr b="1" i="0" sz="33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62" name="Google Shape;662;p64"/>
          <p:cNvSpPr txBox="1"/>
          <p:nvPr>
            <p:ph idx="4294967295" type="sldNum"/>
          </p:nvPr>
        </p:nvSpPr>
        <p:spPr>
          <a:xfrm>
            <a:off x="11918950" y="6600825"/>
            <a:ext cx="273000" cy="1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63" name="Google Shape;663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5863" y="1612800"/>
            <a:ext cx="11800225" cy="455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668" name="Google Shape;668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69" name="Google Shape;669;p65"/>
          <p:cNvSpPr txBox="1"/>
          <p:nvPr/>
        </p:nvSpPr>
        <p:spPr>
          <a:xfrm>
            <a:off x="719668" y="359177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en-US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RoI Pooling Layer </a:t>
            </a:r>
            <a:endParaRPr b="1" i="0" sz="33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70" name="Google Shape;670;p65"/>
          <p:cNvSpPr txBox="1"/>
          <p:nvPr>
            <p:ph idx="4294967295" type="sldNum"/>
          </p:nvPr>
        </p:nvSpPr>
        <p:spPr>
          <a:xfrm>
            <a:off x="11918950" y="6600825"/>
            <a:ext cx="273000" cy="1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71" name="Google Shape;671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7138" y="1620700"/>
            <a:ext cx="11797725" cy="3725600"/>
          </a:xfrm>
          <a:prstGeom prst="rect">
            <a:avLst/>
          </a:prstGeom>
          <a:noFill/>
          <a:ln>
            <a:noFill/>
          </a:ln>
        </p:spPr>
      </p:pic>
      <p:sp>
        <p:nvSpPr>
          <p:cNvPr id="672" name="Google Shape;672;p65"/>
          <p:cNvSpPr txBox="1"/>
          <p:nvPr>
            <p:ph idx="4294967295" type="body"/>
          </p:nvPr>
        </p:nvSpPr>
        <p:spPr>
          <a:xfrm>
            <a:off x="362650" y="5855300"/>
            <a:ext cx="116322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u="sng">
                <a:latin typeface="Roboto"/>
                <a:ea typeface="Roboto"/>
                <a:cs typeface="Roboto"/>
                <a:sym typeface="Roboto"/>
              </a:rPr>
              <a:t>Пример</a:t>
            </a: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: RoI=5×7 и output=2×2, тогда pooling area=2×3 (3×3 после округления)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677" name="Google Shape;677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78" name="Google Shape;678;p66"/>
          <p:cNvSpPr txBox="1"/>
          <p:nvPr/>
        </p:nvSpPr>
        <p:spPr>
          <a:xfrm>
            <a:off x="719668" y="359177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en-US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Training </a:t>
            </a:r>
            <a:endParaRPr b="1" i="0" sz="33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79" name="Google Shape;679;p66"/>
          <p:cNvSpPr txBox="1"/>
          <p:nvPr>
            <p:ph idx="4294967295" type="sldNum"/>
          </p:nvPr>
        </p:nvSpPr>
        <p:spPr>
          <a:xfrm>
            <a:off x="11918950" y="6600825"/>
            <a:ext cx="273000" cy="1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80" name="Google Shape;680;p66"/>
          <p:cNvSpPr txBox="1"/>
          <p:nvPr>
            <p:ph idx="4294967295" type="body"/>
          </p:nvPr>
        </p:nvSpPr>
        <p:spPr>
          <a:xfrm>
            <a:off x="305900" y="1533825"/>
            <a:ext cx="11653800" cy="45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"/>
              <a:buChar char="-"/>
            </a:pP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VGG16 обучается на ImageNet, а затем дотюнивается на PASCAL VOC / 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MS COCO.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"/>
              <a:buChar char="-"/>
            </a:pP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Обучение end-to-end, классификатор и регрессор учатся совместно.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"/>
              <a:buChar char="-"/>
            </a:pP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Батч состоит из </a:t>
            </a:r>
            <a:r>
              <a:rPr i="1" lang="en-US" sz="2400">
                <a:latin typeface="Roboto"/>
                <a:ea typeface="Roboto"/>
                <a:cs typeface="Roboto"/>
                <a:sym typeface="Roboto"/>
              </a:rPr>
              <a:t>N</a:t>
            </a: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 изображений и </a:t>
            </a:r>
            <a:r>
              <a:rPr i="1" lang="en-US" sz="2400">
                <a:latin typeface="Roboto"/>
                <a:ea typeface="Roboto"/>
                <a:cs typeface="Roboto"/>
                <a:sym typeface="Roboto"/>
              </a:rPr>
              <a:t>R/N</a:t>
            </a: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 RoI (</a:t>
            </a:r>
            <a:r>
              <a:rPr i="1" lang="en-US" sz="2400">
                <a:latin typeface="Roboto"/>
                <a:ea typeface="Roboto"/>
                <a:cs typeface="Roboto"/>
                <a:sym typeface="Roboto"/>
              </a:rPr>
              <a:t>N=2, R=128</a:t>
            </a: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).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"/>
              <a:buChar char="-"/>
            </a:pP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25% RoI положительные (</a:t>
            </a:r>
            <a:r>
              <a:rPr i="1" lang="en-US" sz="2400">
                <a:latin typeface="Roboto"/>
                <a:ea typeface="Roboto"/>
                <a:cs typeface="Roboto"/>
                <a:sym typeface="Roboto"/>
              </a:rPr>
              <a:t>IoU≥0.5</a:t>
            </a: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), остальные - негативные ( </a:t>
            </a:r>
            <a:r>
              <a:rPr i="1" lang="en-US" sz="2400">
                <a:latin typeface="Roboto"/>
                <a:ea typeface="Roboto"/>
                <a:cs typeface="Roboto"/>
                <a:sym typeface="Roboto"/>
              </a:rPr>
              <a:t>IoU∈ [0.1;0.5)</a:t>
            </a: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 ).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"/>
              <a:buChar char="-"/>
            </a:pP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RoI c </a:t>
            </a:r>
            <a:r>
              <a:rPr i="1" lang="en-US" sz="2400">
                <a:latin typeface="Roboto"/>
                <a:ea typeface="Roboto"/>
                <a:cs typeface="Roboto"/>
                <a:sym typeface="Roboto"/>
              </a:rPr>
              <a:t>IoU&lt;0.1</a:t>
            </a: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отбрасываются (</a:t>
            </a:r>
            <a:r>
              <a:rPr i="1" lang="en-US" sz="2400">
                <a:latin typeface="Roboto"/>
                <a:ea typeface="Roboto"/>
                <a:cs typeface="Roboto"/>
                <a:sym typeface="Roboto"/>
              </a:rPr>
              <a:t>hard negative mining</a:t>
            </a: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).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685" name="Google Shape;685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86" name="Google Shape;686;p67"/>
          <p:cNvSpPr txBox="1"/>
          <p:nvPr/>
        </p:nvSpPr>
        <p:spPr>
          <a:xfrm>
            <a:off x="719668" y="359177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en-US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Multi-task loss</a:t>
            </a:r>
            <a:endParaRPr b="1" i="0" sz="33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87" name="Google Shape;687;p67"/>
          <p:cNvSpPr txBox="1"/>
          <p:nvPr>
            <p:ph idx="4294967295" type="sldNum"/>
          </p:nvPr>
        </p:nvSpPr>
        <p:spPr>
          <a:xfrm>
            <a:off x="11918950" y="6600825"/>
            <a:ext cx="273000" cy="1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88" name="Google Shape;688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36162" y="3200425"/>
            <a:ext cx="9519675" cy="69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9" name="Google Shape;689;p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88375" y="4672250"/>
            <a:ext cx="3710950" cy="454400"/>
          </a:xfrm>
          <a:prstGeom prst="rect">
            <a:avLst/>
          </a:prstGeom>
          <a:noFill/>
          <a:ln>
            <a:noFill/>
          </a:ln>
        </p:spPr>
      </p:pic>
      <p:sp>
        <p:nvSpPr>
          <p:cNvPr id="690" name="Google Shape;690;p67"/>
          <p:cNvSpPr txBox="1"/>
          <p:nvPr>
            <p:ph idx="4294967295" type="body"/>
          </p:nvPr>
        </p:nvSpPr>
        <p:spPr>
          <a:xfrm>
            <a:off x="770225" y="1533825"/>
            <a:ext cx="11189400" cy="10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00">
                <a:latin typeface="Roboto"/>
                <a:ea typeface="Roboto"/>
                <a:cs typeface="Roboto"/>
                <a:sym typeface="Roboto"/>
              </a:rPr>
              <a:t>u</a:t>
            </a: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 - gt класс объекта,                                     </a:t>
            </a:r>
            <a:r>
              <a:rPr i="1" lang="en-US" sz="240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=                         - gt бокс,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00">
                <a:latin typeface="Roboto"/>
                <a:ea typeface="Roboto"/>
                <a:cs typeface="Roboto"/>
                <a:sym typeface="Roboto"/>
              </a:rPr>
              <a:t>p</a:t>
            </a: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 - предсказанный класс объекта,              - предсказанный бокс.  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91" name="Google Shape;691;p6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88700" y="1599825"/>
            <a:ext cx="1690025" cy="36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2" name="Google Shape;692;p6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92713" y="2152650"/>
            <a:ext cx="371475" cy="36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3" name="Google Shape;693;p6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302363" y="1629263"/>
            <a:ext cx="257175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4" name="Google Shape;694;p6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903850" y="5519075"/>
            <a:ext cx="1852975" cy="562550"/>
          </a:xfrm>
          <a:prstGeom prst="rect">
            <a:avLst/>
          </a:prstGeom>
          <a:noFill/>
          <a:ln>
            <a:noFill/>
          </a:ln>
        </p:spPr>
      </p:pic>
      <p:sp>
        <p:nvSpPr>
          <p:cNvPr id="695" name="Google Shape;695;p67"/>
          <p:cNvSpPr txBox="1"/>
          <p:nvPr>
            <p:ph idx="4294967295" type="body"/>
          </p:nvPr>
        </p:nvSpPr>
        <p:spPr>
          <a:xfrm>
            <a:off x="5761600" y="4686850"/>
            <a:ext cx="5928900" cy="3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- </a:t>
            </a:r>
            <a:r>
              <a:rPr i="1" lang="en-US" sz="2400">
                <a:latin typeface="Roboto"/>
                <a:ea typeface="Roboto"/>
                <a:cs typeface="Roboto"/>
                <a:sym typeface="Roboto"/>
              </a:rPr>
              <a:t>loss log</a:t>
            </a: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 для классификатора объектов,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96" name="Google Shape;696;p67"/>
          <p:cNvSpPr txBox="1"/>
          <p:nvPr>
            <p:ph idx="4294967295" type="body"/>
          </p:nvPr>
        </p:nvSpPr>
        <p:spPr>
          <a:xfrm>
            <a:off x="3959650" y="5559350"/>
            <a:ext cx="6375600" cy="3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- </a:t>
            </a:r>
            <a:r>
              <a:rPr i="1" lang="en-US" sz="2400">
                <a:latin typeface="Roboto"/>
                <a:ea typeface="Roboto"/>
                <a:cs typeface="Roboto"/>
                <a:sym typeface="Roboto"/>
              </a:rPr>
              <a:t>smooth L1 loss</a:t>
            </a: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 для регрессии боксов.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97" name="Google Shape;697;p67"/>
          <p:cNvSpPr txBox="1"/>
          <p:nvPr>
            <p:ph idx="4294967295" type="body"/>
          </p:nvPr>
        </p:nvSpPr>
        <p:spPr>
          <a:xfrm>
            <a:off x="956900" y="4686850"/>
            <a:ext cx="769200" cy="3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где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702" name="Google Shape;702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03" name="Google Shape;703;p68"/>
          <p:cNvSpPr txBox="1"/>
          <p:nvPr/>
        </p:nvSpPr>
        <p:spPr>
          <a:xfrm>
            <a:off x="719668" y="359177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en-US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Multi-task loss: Bounding box regression loss</a:t>
            </a:r>
            <a:endParaRPr b="1" i="0" sz="33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04" name="Google Shape;704;p68"/>
          <p:cNvSpPr txBox="1"/>
          <p:nvPr>
            <p:ph idx="4294967295" type="sldNum"/>
          </p:nvPr>
        </p:nvSpPr>
        <p:spPr>
          <a:xfrm>
            <a:off x="11918950" y="6600825"/>
            <a:ext cx="273000" cy="1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705" name="Google Shape;705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19275" y="2111675"/>
            <a:ext cx="6743700" cy="98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6" name="Google Shape;706;p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19275" y="4022725"/>
            <a:ext cx="6401650" cy="124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711" name="Google Shape;711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12" name="Google Shape;712;p69"/>
          <p:cNvSpPr txBox="1"/>
          <p:nvPr/>
        </p:nvSpPr>
        <p:spPr>
          <a:xfrm>
            <a:off x="719668" y="359177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en-US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Fast R-CNN detection</a:t>
            </a:r>
            <a:endParaRPr b="1" i="0" sz="33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13" name="Google Shape;713;p69"/>
          <p:cNvSpPr txBox="1"/>
          <p:nvPr>
            <p:ph idx="4294967295" type="sldNum"/>
          </p:nvPr>
        </p:nvSpPr>
        <p:spPr>
          <a:xfrm>
            <a:off x="11918950" y="6600825"/>
            <a:ext cx="273000" cy="1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14" name="Google Shape;714;p69"/>
          <p:cNvSpPr txBox="1"/>
          <p:nvPr>
            <p:ph idx="4294967295" type="body"/>
          </p:nvPr>
        </p:nvSpPr>
        <p:spPr>
          <a:xfrm>
            <a:off x="401350" y="2582000"/>
            <a:ext cx="11517600" cy="22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u="sng">
                <a:latin typeface="Roboto"/>
                <a:ea typeface="Roboto"/>
                <a:cs typeface="Roboto"/>
                <a:sym typeface="Roboto"/>
              </a:rPr>
              <a:t>Вывод модели</a:t>
            </a: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: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"/>
              <a:buAutoNum type="arabicParenR"/>
            </a:pP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На вход подается изображение и 2000 proposals (из </a:t>
            </a:r>
            <a:r>
              <a:rPr i="1" lang="en-US" sz="2400">
                <a:latin typeface="Roboto"/>
                <a:ea typeface="Roboto"/>
                <a:cs typeface="Roboto"/>
                <a:sym typeface="Roboto"/>
              </a:rPr>
              <a:t>Selective Search</a:t>
            </a: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).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"/>
              <a:buAutoNum type="arabicParenR"/>
            </a:pP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Получаем набор RoI, которые содержат объект с некоторой вероятностью.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"/>
              <a:buAutoNum type="arabicParenR"/>
            </a:pP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Для RoI одного класса применяем Non-Maximum suppression (</a:t>
            </a:r>
            <a:r>
              <a:rPr i="1" lang="en-US" sz="2400">
                <a:latin typeface="Roboto"/>
                <a:ea typeface="Roboto"/>
                <a:cs typeface="Roboto"/>
                <a:sym typeface="Roboto"/>
              </a:rPr>
              <a:t>NMS</a:t>
            </a: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).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5"/>
          <p:cNvSpPr txBox="1"/>
          <p:nvPr>
            <p:ph idx="1" type="body"/>
          </p:nvPr>
        </p:nvSpPr>
        <p:spPr>
          <a:xfrm>
            <a:off x="0" y="2032726"/>
            <a:ext cx="12191400" cy="243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sz="47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4700">
                <a:latin typeface="Roboto"/>
                <a:ea typeface="Roboto"/>
                <a:cs typeface="Roboto"/>
                <a:sym typeface="Roboto"/>
              </a:rPr>
              <a:t>Object Detection I</a:t>
            </a:r>
            <a:endParaRPr sz="47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700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Постановка задачи, метрики, датасеты, R-CNNs</a:t>
            </a:r>
            <a:endParaRPr sz="3700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i="1" sz="2700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16"/>
              <a:buFont typeface="Arial"/>
              <a:buNone/>
            </a:pPr>
            <a:r>
              <a:t/>
            </a:r>
            <a:endParaRPr sz="4616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5" name="Google Shape;205;p25"/>
          <p:cNvSpPr txBox="1"/>
          <p:nvPr>
            <p:ph idx="3" type="body"/>
          </p:nvPr>
        </p:nvSpPr>
        <p:spPr>
          <a:xfrm>
            <a:off x="5221032" y="5034486"/>
            <a:ext cx="6555300" cy="5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</a:pPr>
            <a:r>
              <a:rPr lang="en-US">
                <a:latin typeface="Roboto"/>
                <a:ea typeface="Roboto"/>
                <a:cs typeface="Roboto"/>
                <a:sym typeface="Roboto"/>
              </a:rPr>
              <a:t>Витвицкий Антон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6" name="Google Shape;206;p25"/>
          <p:cNvSpPr txBox="1"/>
          <p:nvPr>
            <p:ph idx="4" type="body"/>
          </p:nvPr>
        </p:nvSpPr>
        <p:spPr>
          <a:xfrm>
            <a:off x="5221032" y="5590125"/>
            <a:ext cx="6555300" cy="3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</a:pPr>
            <a:r>
              <a:rPr lang="en-US">
                <a:latin typeface="Roboto"/>
                <a:ea typeface="Roboto"/>
                <a:cs typeface="Roboto"/>
                <a:sym typeface="Roboto"/>
              </a:rPr>
              <a:t>Head of Computer Vision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7" name="Google Shape;207;p25"/>
          <p:cNvSpPr txBox="1"/>
          <p:nvPr>
            <p:ph idx="5" type="body"/>
          </p:nvPr>
        </p:nvSpPr>
        <p:spPr>
          <a:xfrm>
            <a:off x="5221032" y="5935296"/>
            <a:ext cx="6555300" cy="3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</a:pPr>
            <a:r>
              <a:rPr lang="en-US">
                <a:latin typeface="Roboto"/>
                <a:ea typeface="Roboto"/>
                <a:cs typeface="Roboto"/>
                <a:sym typeface="Roboto"/>
              </a:rPr>
              <a:t>Boost Technology Inc, CA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8" name="Google Shape;208;p25"/>
          <p:cNvSpPr txBox="1"/>
          <p:nvPr>
            <p:ph idx="6" type="body"/>
          </p:nvPr>
        </p:nvSpPr>
        <p:spPr>
          <a:xfrm>
            <a:off x="5221032" y="6269802"/>
            <a:ext cx="6555300" cy="3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</a:pPr>
            <a:r>
              <a:rPr lang="en-US">
                <a:latin typeface="Roboto"/>
                <a:ea typeface="Roboto"/>
                <a:cs typeface="Roboto"/>
                <a:sym typeface="Roboto"/>
              </a:rPr>
              <a:t>darkangel-nwo@ya.ru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09" name="Google Shape;20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98150" y="4903049"/>
            <a:ext cx="1534176" cy="1846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719" name="Google Shape;719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20" name="Google Shape;720;p70"/>
          <p:cNvSpPr txBox="1"/>
          <p:nvPr/>
        </p:nvSpPr>
        <p:spPr>
          <a:xfrm>
            <a:off x="719668" y="359177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en-US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Fast R-CNN: VOC 2007 results</a:t>
            </a:r>
            <a:endParaRPr b="1" i="0" sz="33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21" name="Google Shape;721;p70"/>
          <p:cNvSpPr txBox="1"/>
          <p:nvPr>
            <p:ph idx="4294967295" type="sldNum"/>
          </p:nvPr>
        </p:nvSpPr>
        <p:spPr>
          <a:xfrm>
            <a:off x="11918950" y="6600825"/>
            <a:ext cx="273000" cy="1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722" name="Google Shape;722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6325" y="2904375"/>
            <a:ext cx="11699300" cy="2057950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70"/>
          <p:cNvSpPr txBox="1"/>
          <p:nvPr>
            <p:ph idx="4294967295" type="body"/>
          </p:nvPr>
        </p:nvSpPr>
        <p:spPr>
          <a:xfrm>
            <a:off x="770225" y="1762425"/>
            <a:ext cx="11189400" cy="5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Roboto"/>
                <a:ea typeface="Roboto"/>
                <a:cs typeface="Roboto"/>
                <a:sym typeface="Roboto"/>
              </a:rPr>
              <a:t>S</a:t>
            </a: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=AlexNet            </a:t>
            </a:r>
            <a:r>
              <a:rPr b="1" lang="en-US" sz="2400">
                <a:latin typeface="Roboto"/>
                <a:ea typeface="Roboto"/>
                <a:cs typeface="Roboto"/>
                <a:sym typeface="Roboto"/>
              </a:rPr>
              <a:t>M</a:t>
            </a: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=VGG-like версия </a:t>
            </a:r>
            <a:r>
              <a:rPr i="1" lang="en-US" sz="2400">
                <a:latin typeface="Roboto"/>
                <a:ea typeface="Roboto"/>
                <a:cs typeface="Roboto"/>
                <a:sym typeface="Roboto"/>
              </a:rPr>
              <a:t>S</a:t>
            </a: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            </a:t>
            </a:r>
            <a:r>
              <a:rPr b="1" lang="en-US" sz="2400">
                <a:latin typeface="Roboto"/>
                <a:ea typeface="Roboto"/>
                <a:cs typeface="Roboto"/>
                <a:sym typeface="Roboto"/>
              </a:rPr>
              <a:t>L</a:t>
            </a: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=VGG16 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728" name="Google Shape;728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29" name="Google Shape;729;p71"/>
          <p:cNvSpPr txBox="1"/>
          <p:nvPr/>
        </p:nvSpPr>
        <p:spPr>
          <a:xfrm>
            <a:off x="719668" y="359177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en-US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Multi Scale Testing</a:t>
            </a:r>
            <a:endParaRPr b="1" i="0" sz="33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30" name="Google Shape;730;p71"/>
          <p:cNvSpPr txBox="1"/>
          <p:nvPr>
            <p:ph idx="4294967295" type="sldNum"/>
          </p:nvPr>
        </p:nvSpPr>
        <p:spPr>
          <a:xfrm>
            <a:off x="11918950" y="6600825"/>
            <a:ext cx="273000" cy="1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731" name="Google Shape;731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5875" y="2923575"/>
            <a:ext cx="10646625" cy="2346450"/>
          </a:xfrm>
          <a:prstGeom prst="rect">
            <a:avLst/>
          </a:prstGeom>
          <a:noFill/>
          <a:ln>
            <a:noFill/>
          </a:ln>
        </p:spPr>
      </p:pic>
      <p:sp>
        <p:nvSpPr>
          <p:cNvPr id="732" name="Google Shape;732;p71"/>
          <p:cNvSpPr txBox="1"/>
          <p:nvPr>
            <p:ph idx="4294967295" type="body"/>
          </p:nvPr>
        </p:nvSpPr>
        <p:spPr>
          <a:xfrm>
            <a:off x="770225" y="1762425"/>
            <a:ext cx="11189400" cy="5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Roboto"/>
                <a:ea typeface="Roboto"/>
                <a:cs typeface="Roboto"/>
                <a:sym typeface="Roboto"/>
              </a:rPr>
              <a:t>S</a:t>
            </a: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=AlexNet            </a:t>
            </a:r>
            <a:r>
              <a:rPr b="1" lang="en-US" sz="2400">
                <a:latin typeface="Roboto"/>
                <a:ea typeface="Roboto"/>
                <a:cs typeface="Roboto"/>
                <a:sym typeface="Roboto"/>
              </a:rPr>
              <a:t>M</a:t>
            </a: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=VGG-like версия </a:t>
            </a:r>
            <a:r>
              <a:rPr i="1" lang="en-US" sz="2400">
                <a:latin typeface="Roboto"/>
                <a:ea typeface="Roboto"/>
                <a:cs typeface="Roboto"/>
                <a:sym typeface="Roboto"/>
              </a:rPr>
              <a:t>S</a:t>
            </a: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            </a:t>
            </a:r>
            <a:r>
              <a:rPr b="1" lang="en-US" sz="2400">
                <a:latin typeface="Roboto"/>
                <a:ea typeface="Roboto"/>
                <a:cs typeface="Roboto"/>
                <a:sym typeface="Roboto"/>
              </a:rPr>
              <a:t>L</a:t>
            </a: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=VGG16 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737" name="Google Shape;737;p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38" name="Google Shape;738;p72"/>
          <p:cNvSpPr txBox="1"/>
          <p:nvPr/>
        </p:nvSpPr>
        <p:spPr>
          <a:xfrm>
            <a:off x="719668" y="359177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en-US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SVM vs Softmax</a:t>
            </a:r>
            <a:endParaRPr b="1" i="0" sz="33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39" name="Google Shape;739;p72"/>
          <p:cNvSpPr txBox="1"/>
          <p:nvPr>
            <p:ph idx="4294967295" type="sldNum"/>
          </p:nvPr>
        </p:nvSpPr>
        <p:spPr>
          <a:xfrm>
            <a:off x="11918950" y="6600825"/>
            <a:ext cx="273000" cy="1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740" name="Google Shape;740;p72"/>
          <p:cNvPicPr preferRelativeResize="0"/>
          <p:nvPr/>
        </p:nvPicPr>
        <p:blipFill rotWithShape="1">
          <a:blip r:embed="rId4">
            <a:alphaModFix/>
          </a:blip>
          <a:srcRect b="10410" l="0" r="0" t="0"/>
          <a:stretch/>
        </p:blipFill>
        <p:spPr>
          <a:xfrm>
            <a:off x="645825" y="2727875"/>
            <a:ext cx="10376325" cy="2161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745" name="Google Shape;745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46" name="Google Shape;746;p73"/>
          <p:cNvSpPr txBox="1"/>
          <p:nvPr/>
        </p:nvSpPr>
        <p:spPr>
          <a:xfrm>
            <a:off x="719668" y="359177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en-US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Fast R-CNN: VOC 2010/2012 results</a:t>
            </a:r>
            <a:endParaRPr b="1" i="0" sz="33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47" name="Google Shape;747;p73"/>
          <p:cNvSpPr txBox="1"/>
          <p:nvPr>
            <p:ph idx="4294967295" type="sldNum"/>
          </p:nvPr>
        </p:nvSpPr>
        <p:spPr>
          <a:xfrm>
            <a:off x="11918950" y="6600825"/>
            <a:ext cx="273000" cy="1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748" name="Google Shape;748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2525" y="2000925"/>
            <a:ext cx="11776425" cy="1690872"/>
          </a:xfrm>
          <a:prstGeom prst="rect">
            <a:avLst/>
          </a:prstGeom>
          <a:noFill/>
          <a:ln>
            <a:noFill/>
          </a:ln>
        </p:spPr>
      </p:pic>
      <p:pic>
        <p:nvPicPr>
          <p:cNvPr id="749" name="Google Shape;749;p7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2525" y="4249675"/>
            <a:ext cx="11776424" cy="1751366"/>
          </a:xfrm>
          <a:prstGeom prst="rect">
            <a:avLst/>
          </a:prstGeom>
          <a:noFill/>
          <a:ln>
            <a:noFill/>
          </a:ln>
        </p:spPr>
      </p:pic>
      <p:sp>
        <p:nvSpPr>
          <p:cNvPr id="750" name="Google Shape;750;p73"/>
          <p:cNvSpPr txBox="1"/>
          <p:nvPr>
            <p:ph idx="4294967295" type="body"/>
          </p:nvPr>
        </p:nvSpPr>
        <p:spPr>
          <a:xfrm>
            <a:off x="282875" y="1551375"/>
            <a:ext cx="2401200" cy="3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u="sng">
                <a:latin typeface="Roboto"/>
                <a:ea typeface="Roboto"/>
                <a:cs typeface="Roboto"/>
                <a:sym typeface="Roboto"/>
              </a:rPr>
              <a:t>Pascal VOC 2010:</a:t>
            </a:r>
            <a:endParaRPr sz="2000" u="sng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51" name="Google Shape;751;p73"/>
          <p:cNvSpPr txBox="1"/>
          <p:nvPr>
            <p:ph idx="4294967295" type="body"/>
          </p:nvPr>
        </p:nvSpPr>
        <p:spPr>
          <a:xfrm>
            <a:off x="142525" y="3844650"/>
            <a:ext cx="2401200" cy="3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u="sng">
                <a:latin typeface="Roboto"/>
                <a:ea typeface="Roboto"/>
                <a:cs typeface="Roboto"/>
                <a:sym typeface="Roboto"/>
              </a:rPr>
              <a:t>Pascal VOC 2012:</a:t>
            </a:r>
            <a:endParaRPr sz="2000" u="sng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756" name="Google Shape;756;p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57" name="Google Shape;757;p74"/>
          <p:cNvSpPr txBox="1"/>
          <p:nvPr/>
        </p:nvSpPr>
        <p:spPr>
          <a:xfrm>
            <a:off x="719668" y="359177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en-US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Region Proposals drawback</a:t>
            </a:r>
            <a:endParaRPr b="1" i="0" sz="33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58" name="Google Shape;758;p74"/>
          <p:cNvSpPr txBox="1"/>
          <p:nvPr>
            <p:ph idx="4294967295" type="sldNum"/>
          </p:nvPr>
        </p:nvSpPr>
        <p:spPr>
          <a:xfrm>
            <a:off x="11918950" y="6600825"/>
            <a:ext cx="273000" cy="1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759" name="Google Shape;759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77038" y="1449450"/>
            <a:ext cx="8437925" cy="5045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p75"/>
          <p:cNvSpPr/>
          <p:nvPr/>
        </p:nvSpPr>
        <p:spPr>
          <a:xfrm>
            <a:off x="0" y="0"/>
            <a:ext cx="12192000" cy="185940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5" name="Google Shape;765;p75"/>
          <p:cNvSpPr/>
          <p:nvPr/>
        </p:nvSpPr>
        <p:spPr>
          <a:xfrm>
            <a:off x="-1" y="4643120"/>
            <a:ext cx="12192000" cy="2230200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6" name="Google Shape;766;p75"/>
          <p:cNvSpPr txBox="1"/>
          <p:nvPr>
            <p:ph idx="4294967295" type="body"/>
          </p:nvPr>
        </p:nvSpPr>
        <p:spPr>
          <a:xfrm>
            <a:off x="0" y="2032726"/>
            <a:ext cx="12191400" cy="243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sz="47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4700">
                <a:latin typeface="Roboto"/>
                <a:ea typeface="Roboto"/>
                <a:cs typeface="Roboto"/>
                <a:sym typeface="Roboto"/>
              </a:rPr>
              <a:t>Faster R-CNN</a:t>
            </a:r>
            <a:endParaRPr sz="47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7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(Region Proposal Networks + Fast R-CNN)</a:t>
            </a:r>
            <a:endParaRPr sz="37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16"/>
              <a:buFont typeface="Arial"/>
              <a:buNone/>
            </a:pPr>
            <a:r>
              <a:t/>
            </a:r>
            <a:endParaRPr sz="4616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771" name="Google Shape;771;p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72" name="Google Shape;772;p76"/>
          <p:cNvSpPr txBox="1"/>
          <p:nvPr/>
        </p:nvSpPr>
        <p:spPr>
          <a:xfrm>
            <a:off x="719668" y="359177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en-US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Scale invariant</a:t>
            </a:r>
            <a:endParaRPr b="1" i="0" sz="33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73" name="Google Shape;773;p76"/>
          <p:cNvSpPr txBox="1"/>
          <p:nvPr>
            <p:ph idx="4294967295" type="sldNum"/>
          </p:nvPr>
        </p:nvSpPr>
        <p:spPr>
          <a:xfrm>
            <a:off x="11918950" y="6600825"/>
            <a:ext cx="273000" cy="1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774" name="Google Shape;774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2700" y="2375325"/>
            <a:ext cx="11766551" cy="2340064"/>
          </a:xfrm>
          <a:prstGeom prst="rect">
            <a:avLst/>
          </a:prstGeom>
          <a:noFill/>
          <a:ln>
            <a:noFill/>
          </a:ln>
        </p:spPr>
      </p:pic>
      <p:sp>
        <p:nvSpPr>
          <p:cNvPr id="775" name="Google Shape;775;p76"/>
          <p:cNvSpPr txBox="1"/>
          <p:nvPr>
            <p:ph idx="4294967295" type="body"/>
          </p:nvPr>
        </p:nvSpPr>
        <p:spPr>
          <a:xfrm>
            <a:off x="818350" y="5061500"/>
            <a:ext cx="2486700" cy="9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Images 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pyramid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76" name="Google Shape;776;p76"/>
          <p:cNvSpPr txBox="1"/>
          <p:nvPr>
            <p:ph idx="4294967295" type="body"/>
          </p:nvPr>
        </p:nvSpPr>
        <p:spPr>
          <a:xfrm>
            <a:off x="6245525" y="5061500"/>
            <a:ext cx="2486700" cy="8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Filters 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pyramid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77" name="Google Shape;777;p76"/>
          <p:cNvSpPr txBox="1"/>
          <p:nvPr>
            <p:ph idx="4294967295" type="body"/>
          </p:nvPr>
        </p:nvSpPr>
        <p:spPr>
          <a:xfrm>
            <a:off x="9432250" y="5061500"/>
            <a:ext cx="2486700" cy="117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Pyramid of reference boxes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782" name="Google Shape;782;p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83" name="Google Shape;783;p77"/>
          <p:cNvSpPr txBox="1"/>
          <p:nvPr/>
        </p:nvSpPr>
        <p:spPr>
          <a:xfrm>
            <a:off x="719668" y="359177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en-US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FASTER R-CNN</a:t>
            </a:r>
            <a:endParaRPr b="1" i="0" sz="33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4" name="Google Shape;784;p77"/>
          <p:cNvSpPr txBox="1"/>
          <p:nvPr>
            <p:ph idx="4294967295" type="sldNum"/>
          </p:nvPr>
        </p:nvSpPr>
        <p:spPr>
          <a:xfrm>
            <a:off x="11918950" y="6600825"/>
            <a:ext cx="273000" cy="1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785" name="Google Shape;785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64000" y="1277350"/>
            <a:ext cx="5403075" cy="5447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790" name="Google Shape;790;p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91" name="Google Shape;791;p78"/>
          <p:cNvSpPr txBox="1"/>
          <p:nvPr/>
        </p:nvSpPr>
        <p:spPr>
          <a:xfrm>
            <a:off x="719668" y="359177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en-US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Region Proposal Networks (RPN)</a:t>
            </a:r>
            <a:endParaRPr b="1" i="0" sz="33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92" name="Google Shape;792;p78"/>
          <p:cNvSpPr txBox="1"/>
          <p:nvPr>
            <p:ph idx="4294967295" type="sldNum"/>
          </p:nvPr>
        </p:nvSpPr>
        <p:spPr>
          <a:xfrm>
            <a:off x="11918950" y="6600825"/>
            <a:ext cx="273000" cy="1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793" name="Google Shape;793;p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70700" y="1445050"/>
            <a:ext cx="8737682" cy="515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7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798" name="Google Shape;798;p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99" name="Google Shape;799;p79"/>
          <p:cNvSpPr txBox="1"/>
          <p:nvPr/>
        </p:nvSpPr>
        <p:spPr>
          <a:xfrm>
            <a:off x="719668" y="359177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en-US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Anchors</a:t>
            </a:r>
            <a:endParaRPr b="1" i="0" sz="33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0" name="Google Shape;800;p79"/>
          <p:cNvSpPr txBox="1"/>
          <p:nvPr>
            <p:ph idx="4294967295" type="sldNum"/>
          </p:nvPr>
        </p:nvSpPr>
        <p:spPr>
          <a:xfrm>
            <a:off x="11918950" y="6600825"/>
            <a:ext cx="273000" cy="1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01" name="Google Shape;801;p79"/>
          <p:cNvSpPr txBox="1"/>
          <p:nvPr>
            <p:ph idx="4294967295" type="body"/>
          </p:nvPr>
        </p:nvSpPr>
        <p:spPr>
          <a:xfrm>
            <a:off x="274650" y="1430800"/>
            <a:ext cx="11642700" cy="512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"/>
              <a:buChar char="-"/>
            </a:pP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Для каждой позиции </a:t>
            </a:r>
            <a:r>
              <a:rPr i="1" lang="en-US" sz="2400">
                <a:latin typeface="Roboto"/>
                <a:ea typeface="Roboto"/>
                <a:cs typeface="Roboto"/>
                <a:sym typeface="Roboto"/>
              </a:rPr>
              <a:t>RPN </a:t>
            </a: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на </a:t>
            </a:r>
            <a:r>
              <a:rPr i="1" lang="en-US" sz="2400">
                <a:latin typeface="Roboto"/>
                <a:ea typeface="Roboto"/>
                <a:cs typeface="Roboto"/>
                <a:sym typeface="Roboto"/>
              </a:rPr>
              <a:t>feature map</a:t>
            </a: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 предсказывается </a:t>
            </a:r>
            <a:r>
              <a:rPr i="1" lang="en-US" sz="2400">
                <a:latin typeface="Roboto"/>
                <a:ea typeface="Roboto"/>
                <a:cs typeface="Roboto"/>
                <a:sym typeface="Roboto"/>
              </a:rPr>
              <a:t>k</a:t>
            </a: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 proposals.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"/>
              <a:buChar char="-"/>
            </a:pPr>
            <a:r>
              <a:rPr i="1" lang="en-US" sz="2400">
                <a:latin typeface="Roboto"/>
                <a:ea typeface="Roboto"/>
                <a:cs typeface="Roboto"/>
                <a:sym typeface="Roboto"/>
              </a:rPr>
              <a:t>reg </a:t>
            </a: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имеет выход </a:t>
            </a:r>
            <a:r>
              <a:rPr i="1" lang="en-US" sz="2400">
                <a:latin typeface="Roboto"/>
                <a:ea typeface="Roboto"/>
                <a:cs typeface="Roboto"/>
                <a:sym typeface="Roboto"/>
              </a:rPr>
              <a:t>4k</a:t>
            </a: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, кодирующий координаты </a:t>
            </a:r>
            <a:r>
              <a:rPr i="1" lang="en-US" sz="2400">
                <a:latin typeface="Roboto"/>
                <a:ea typeface="Roboto"/>
                <a:cs typeface="Roboto"/>
                <a:sym typeface="Roboto"/>
              </a:rPr>
              <a:t>k</a:t>
            </a: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 боксов.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"/>
              <a:buChar char="-"/>
            </a:pPr>
            <a:r>
              <a:rPr i="1" lang="en-US" sz="2400">
                <a:latin typeface="Roboto"/>
                <a:ea typeface="Roboto"/>
                <a:cs typeface="Roboto"/>
                <a:sym typeface="Roboto"/>
              </a:rPr>
              <a:t>cls </a:t>
            </a: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имеет выход </a:t>
            </a:r>
            <a:r>
              <a:rPr i="1" lang="en-US" sz="2400">
                <a:latin typeface="Roboto"/>
                <a:ea typeface="Roboto"/>
                <a:cs typeface="Roboto"/>
                <a:sym typeface="Roboto"/>
              </a:rPr>
              <a:t>2k</a:t>
            </a: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 - вероятности что это объект или нет для </a:t>
            </a:r>
            <a:r>
              <a:rPr i="1" lang="en-US" sz="2400">
                <a:latin typeface="Roboto"/>
                <a:ea typeface="Roboto"/>
                <a:cs typeface="Roboto"/>
                <a:sym typeface="Roboto"/>
              </a:rPr>
              <a:t>k</a:t>
            </a: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 proposals.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"/>
              <a:buChar char="-"/>
            </a:pPr>
            <a:r>
              <a:rPr i="1" lang="en-US" sz="2400">
                <a:latin typeface="Roboto"/>
                <a:ea typeface="Roboto"/>
                <a:cs typeface="Roboto"/>
                <a:sym typeface="Roboto"/>
              </a:rPr>
              <a:t>k</a:t>
            </a: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 proposals параметризуются </a:t>
            </a:r>
            <a:r>
              <a:rPr i="1" lang="en-US" sz="2400">
                <a:latin typeface="Roboto"/>
                <a:ea typeface="Roboto"/>
                <a:cs typeface="Roboto"/>
                <a:sym typeface="Roboto"/>
              </a:rPr>
              <a:t>k</a:t>
            </a: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 reference boxes, которые будем называть </a:t>
            </a:r>
            <a:r>
              <a:rPr i="1" lang="en-US" sz="2400">
                <a:latin typeface="Roboto"/>
                <a:ea typeface="Roboto"/>
                <a:cs typeface="Roboto"/>
                <a:sym typeface="Roboto"/>
              </a:rPr>
              <a:t>anchors </a:t>
            </a: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(якорные точки).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"/>
              <a:buChar char="-"/>
            </a:pP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Каждый </a:t>
            </a:r>
            <a:r>
              <a:rPr i="1" lang="en-US" sz="2400">
                <a:latin typeface="Roboto"/>
                <a:ea typeface="Roboto"/>
                <a:cs typeface="Roboto"/>
                <a:sym typeface="Roboto"/>
              </a:rPr>
              <a:t>anchor </a:t>
            </a: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отцентрирован в позиции скользящего окна и ассоциирован с некоторым масштабом и отношением сторон (всего </a:t>
            </a:r>
            <a:r>
              <a:rPr i="1" lang="en-US" sz="2400">
                <a:latin typeface="Roboto"/>
                <a:ea typeface="Roboto"/>
                <a:cs typeface="Roboto"/>
                <a:sym typeface="Roboto"/>
              </a:rPr>
              <a:t>k=9)</a:t>
            </a: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.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"/>
              <a:buChar char="-"/>
            </a:pP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Для </a:t>
            </a:r>
            <a:r>
              <a:rPr i="1" lang="en-US" sz="2400">
                <a:latin typeface="Roboto"/>
                <a:ea typeface="Roboto"/>
                <a:cs typeface="Roboto"/>
                <a:sym typeface="Roboto"/>
              </a:rPr>
              <a:t>feature map</a:t>
            </a: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i="1" lang="en-US" sz="2400">
                <a:latin typeface="Roboto"/>
                <a:ea typeface="Roboto"/>
                <a:cs typeface="Roboto"/>
                <a:sym typeface="Roboto"/>
              </a:rPr>
              <a:t>H</a:t>
            </a: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×</a:t>
            </a:r>
            <a:r>
              <a:rPr i="1" lang="en-US" sz="2400">
                <a:latin typeface="Roboto"/>
                <a:ea typeface="Roboto"/>
                <a:cs typeface="Roboto"/>
                <a:sym typeface="Roboto"/>
              </a:rPr>
              <a:t>W</a:t>
            </a: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 существует в целом </a:t>
            </a:r>
            <a:r>
              <a:rPr i="1" lang="en-US" sz="2400">
                <a:latin typeface="Roboto"/>
                <a:ea typeface="Roboto"/>
                <a:cs typeface="Roboto"/>
                <a:sym typeface="Roboto"/>
              </a:rPr>
              <a:t>HWk anchors.</a:t>
            </a:r>
            <a:endParaRPr i="1"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214" name="Google Shape;214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26"/>
          <p:cNvSpPr txBox="1"/>
          <p:nvPr/>
        </p:nvSpPr>
        <p:spPr>
          <a:xfrm>
            <a:off x="719666" y="348786"/>
            <a:ext cx="10752667" cy="50043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1" i="0" lang="en-US" sz="45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Цели вебинара </a:t>
            </a:r>
            <a:r>
              <a:rPr i="0" lang="en-US" sz="45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|</a:t>
            </a:r>
            <a:r>
              <a:rPr b="1" i="0" lang="en-US" sz="5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i="0" lang="en-US" sz="3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После занятия вы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6" name="Google Shape;216;p26"/>
          <p:cNvSpPr/>
          <p:nvPr/>
        </p:nvSpPr>
        <p:spPr>
          <a:xfrm>
            <a:off x="2340800" y="1712174"/>
            <a:ext cx="7112400" cy="923400"/>
          </a:xfrm>
          <a:prstGeom prst="rect">
            <a:avLst/>
          </a:prstGeom>
          <a:solidFill>
            <a:srgbClr val="FEFEFE"/>
          </a:solidFill>
          <a:ln cap="flat" cmpd="sng" w="12700">
            <a:solidFill>
              <a:srgbClr val="D5DDE3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190500" rotWithShape="0" algn="tl" dir="2700000" dist="38100">
              <a:srgbClr val="000000">
                <a:alpha val="9411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7" name="Google Shape;217;p26"/>
          <p:cNvSpPr txBox="1"/>
          <p:nvPr/>
        </p:nvSpPr>
        <p:spPr>
          <a:xfrm>
            <a:off x="2566876" y="1638679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600" u="none" cap="none" strike="noStrik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1</a:t>
            </a:r>
            <a:endParaRPr b="0" i="0" sz="1400" u="none" cap="none" strike="noStrik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18" name="Google Shape;218;p26"/>
          <p:cNvSpPr/>
          <p:nvPr/>
        </p:nvSpPr>
        <p:spPr>
          <a:xfrm>
            <a:off x="2340800" y="2855174"/>
            <a:ext cx="7112400" cy="923400"/>
          </a:xfrm>
          <a:prstGeom prst="rect">
            <a:avLst/>
          </a:prstGeom>
          <a:solidFill>
            <a:srgbClr val="FEFEFE"/>
          </a:solidFill>
          <a:ln cap="flat" cmpd="sng" w="12700">
            <a:solidFill>
              <a:srgbClr val="D5DDE3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190500" rotWithShape="0" algn="tl" dir="2700000" dist="38100">
              <a:srgbClr val="000000">
                <a:alpha val="941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9" name="Google Shape;219;p26"/>
          <p:cNvSpPr txBox="1"/>
          <p:nvPr/>
        </p:nvSpPr>
        <p:spPr>
          <a:xfrm>
            <a:off x="2566876" y="2781679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60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2</a:t>
            </a:r>
            <a:endParaRPr b="0" i="0" sz="1400" u="none" cap="none" strike="noStrik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20" name="Google Shape;220;p26"/>
          <p:cNvSpPr/>
          <p:nvPr/>
        </p:nvSpPr>
        <p:spPr>
          <a:xfrm>
            <a:off x="2340800" y="3998174"/>
            <a:ext cx="7112400" cy="923400"/>
          </a:xfrm>
          <a:prstGeom prst="rect">
            <a:avLst/>
          </a:prstGeom>
          <a:solidFill>
            <a:srgbClr val="FEFEFE"/>
          </a:solidFill>
          <a:ln cap="flat" cmpd="sng" w="12700">
            <a:solidFill>
              <a:srgbClr val="D5DDE3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190500" rotWithShape="0" algn="tl" dir="2700000" dist="38100">
              <a:srgbClr val="000000">
                <a:alpha val="941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1" name="Google Shape;221;p26"/>
          <p:cNvSpPr txBox="1"/>
          <p:nvPr/>
        </p:nvSpPr>
        <p:spPr>
          <a:xfrm>
            <a:off x="2566876" y="3924679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60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3</a:t>
            </a:r>
            <a:endParaRPr b="0" i="0" sz="1400" u="none" cap="none" strike="noStrik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22" name="Google Shape;222;p26"/>
          <p:cNvSpPr/>
          <p:nvPr/>
        </p:nvSpPr>
        <p:spPr>
          <a:xfrm>
            <a:off x="3280925" y="4141675"/>
            <a:ext cx="60762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0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Выясните как устроены </a:t>
            </a:r>
            <a:r>
              <a:rPr i="1" lang="en-US" sz="20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R-CNN, Fast R-CNN </a:t>
            </a:r>
            <a:r>
              <a:rPr lang="en-US" sz="20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и</a:t>
            </a:r>
            <a:r>
              <a:rPr i="1" lang="en-US" sz="20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i="1" sz="20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i="1" lang="en-US" sz="20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Faster R-CNN</a:t>
            </a:r>
            <a:r>
              <a:rPr lang="en-US" sz="20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 детекторы</a:t>
            </a:r>
            <a:endParaRPr sz="20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20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3" name="Google Shape;223;p26"/>
          <p:cNvSpPr/>
          <p:nvPr/>
        </p:nvSpPr>
        <p:spPr>
          <a:xfrm>
            <a:off x="2340800" y="5141174"/>
            <a:ext cx="7112400" cy="923400"/>
          </a:xfrm>
          <a:prstGeom prst="rect">
            <a:avLst/>
          </a:prstGeom>
          <a:solidFill>
            <a:srgbClr val="FEFEFE"/>
          </a:solidFill>
          <a:ln cap="flat" cmpd="sng" w="12700">
            <a:solidFill>
              <a:srgbClr val="D5DDE3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190500" rotWithShape="0" algn="tl" dir="2700000" dist="38100">
              <a:srgbClr val="000000">
                <a:alpha val="941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4" name="Google Shape;224;p26"/>
          <p:cNvSpPr txBox="1"/>
          <p:nvPr/>
        </p:nvSpPr>
        <p:spPr>
          <a:xfrm>
            <a:off x="2566876" y="5067679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60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4</a:t>
            </a:r>
            <a:endParaRPr b="0" i="0" sz="1400" u="none" cap="none" strike="noStrik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25" name="Google Shape;225;p26"/>
          <p:cNvSpPr/>
          <p:nvPr/>
        </p:nvSpPr>
        <p:spPr>
          <a:xfrm>
            <a:off x="3256325" y="5242025"/>
            <a:ext cx="61254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0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Научитесь использовать </a:t>
            </a:r>
            <a:r>
              <a:rPr i="1" lang="en-US" sz="20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R-CNN</a:t>
            </a:r>
            <a:r>
              <a:rPr lang="en-US" sz="20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 модели на базе фреймворка </a:t>
            </a:r>
            <a:r>
              <a:rPr i="1" lang="en-US" sz="20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Detectron 2</a:t>
            </a:r>
            <a:endParaRPr sz="20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6" name="Google Shape;226;p26"/>
          <p:cNvSpPr/>
          <p:nvPr/>
        </p:nvSpPr>
        <p:spPr>
          <a:xfrm>
            <a:off x="2990625" y="1966937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0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Изучите базовые концепции </a:t>
            </a:r>
            <a:r>
              <a:rPr i="1" lang="en-US" sz="20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Object Detection</a:t>
            </a:r>
            <a:endParaRPr sz="20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7" name="Google Shape;227;p26"/>
          <p:cNvSpPr/>
          <p:nvPr/>
        </p:nvSpPr>
        <p:spPr>
          <a:xfrm>
            <a:off x="3364275" y="2963900"/>
            <a:ext cx="5862000" cy="7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20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Узнаете о метриках оценки качества </a:t>
            </a:r>
            <a:endParaRPr sz="20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1" lang="en-US" sz="20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Object Detection </a:t>
            </a:r>
            <a:r>
              <a:rPr lang="en-US" sz="20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моделей и датасетах</a:t>
            </a:r>
            <a:endParaRPr sz="17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sz="20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5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806" name="Google Shape;806;p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07" name="Google Shape;807;p80"/>
          <p:cNvSpPr txBox="1"/>
          <p:nvPr/>
        </p:nvSpPr>
        <p:spPr>
          <a:xfrm>
            <a:off x="719668" y="359177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en-US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Loss Function</a:t>
            </a:r>
            <a:endParaRPr b="1" i="0" sz="33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8" name="Google Shape;808;p80"/>
          <p:cNvSpPr txBox="1"/>
          <p:nvPr>
            <p:ph idx="4294967295" type="sldNum"/>
          </p:nvPr>
        </p:nvSpPr>
        <p:spPr>
          <a:xfrm>
            <a:off x="11918950" y="6600825"/>
            <a:ext cx="273000" cy="1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09" name="Google Shape;809;p80"/>
          <p:cNvSpPr txBox="1"/>
          <p:nvPr>
            <p:ph idx="4294967295" type="body"/>
          </p:nvPr>
        </p:nvSpPr>
        <p:spPr>
          <a:xfrm>
            <a:off x="276300" y="2339125"/>
            <a:ext cx="11642700" cy="12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где </a:t>
            </a:r>
            <a:r>
              <a:rPr i="1" lang="en-US" sz="2400">
                <a:latin typeface="Roboto"/>
                <a:ea typeface="Roboto"/>
                <a:cs typeface="Roboto"/>
                <a:sym typeface="Roboto"/>
              </a:rPr>
              <a:t>i</a:t>
            </a: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 - индекс в батче,  </a:t>
            </a:r>
            <a:r>
              <a:rPr i="1" lang="en-US" sz="2400">
                <a:latin typeface="Roboto"/>
                <a:ea typeface="Roboto"/>
                <a:cs typeface="Roboto"/>
                <a:sym typeface="Roboto"/>
              </a:rPr>
              <a:t>pi</a:t>
            </a: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 - предсказанная вероятность,  </a:t>
            </a:r>
            <a:r>
              <a:rPr i="1" lang="en-US" sz="2400">
                <a:latin typeface="Roboto"/>
                <a:ea typeface="Roboto"/>
                <a:cs typeface="Roboto"/>
                <a:sym typeface="Roboto"/>
              </a:rPr>
              <a:t>p*</a:t>
            </a: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 - бинарная метка, 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rPr i="1" lang="en-US" sz="2400">
                <a:latin typeface="Roboto"/>
                <a:ea typeface="Roboto"/>
                <a:cs typeface="Roboto"/>
                <a:sym typeface="Roboto"/>
              </a:rPr>
              <a:t>ti</a:t>
            </a: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 - предсказанный бокс,  </a:t>
            </a:r>
            <a:r>
              <a:rPr i="1" lang="en-US" sz="2400">
                <a:latin typeface="Roboto"/>
                <a:ea typeface="Roboto"/>
                <a:cs typeface="Roboto"/>
                <a:sym typeface="Roboto"/>
              </a:rPr>
              <a:t>t*</a:t>
            </a: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 - gt бокс.</a:t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10" name="Google Shape;810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19025" y="1533800"/>
            <a:ext cx="4571146" cy="81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1" name="Google Shape;811;p8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83771" y="1533800"/>
            <a:ext cx="3328987" cy="81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2" name="Google Shape;812;p8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10575" y="4354788"/>
            <a:ext cx="3855800" cy="45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3" name="Google Shape;813;p8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930726" y="5070325"/>
            <a:ext cx="4962450" cy="966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4" name="Google Shape;814;p8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02175" y="4705725"/>
            <a:ext cx="1638050" cy="553700"/>
          </a:xfrm>
          <a:prstGeom prst="rect">
            <a:avLst/>
          </a:prstGeom>
          <a:noFill/>
          <a:ln>
            <a:noFill/>
          </a:ln>
        </p:spPr>
      </p:pic>
      <p:sp>
        <p:nvSpPr>
          <p:cNvPr id="815" name="Google Shape;815;p80"/>
          <p:cNvSpPr txBox="1"/>
          <p:nvPr>
            <p:ph idx="4294967295" type="body"/>
          </p:nvPr>
        </p:nvSpPr>
        <p:spPr>
          <a:xfrm>
            <a:off x="1987825" y="4666225"/>
            <a:ext cx="3285900" cy="6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SzPts val="2400"/>
              <a:buFont typeface="Roboto"/>
              <a:buChar char="-"/>
            </a:pP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2-way softmax,</a:t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16" name="Google Shape;816;p80"/>
          <p:cNvSpPr txBox="1"/>
          <p:nvPr>
            <p:ph idx="4294967295" type="body"/>
          </p:nvPr>
        </p:nvSpPr>
        <p:spPr>
          <a:xfrm>
            <a:off x="10223575" y="4267200"/>
            <a:ext cx="1126800" cy="6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где </a:t>
            </a:r>
            <a:r>
              <a:rPr i="1" lang="en-US" sz="2400">
                <a:latin typeface="Roboto"/>
                <a:ea typeface="Roboto"/>
                <a:cs typeface="Roboto"/>
                <a:sym typeface="Roboto"/>
              </a:rPr>
              <a:t>R</a:t>
            </a: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:</a:t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0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821" name="Google Shape;821;p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22" name="Google Shape;822;p81"/>
          <p:cNvSpPr txBox="1"/>
          <p:nvPr/>
        </p:nvSpPr>
        <p:spPr>
          <a:xfrm>
            <a:off x="719668" y="359177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en-US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Bounding Box Regression</a:t>
            </a:r>
            <a:endParaRPr b="1" i="0" sz="33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3" name="Google Shape;823;p81"/>
          <p:cNvSpPr txBox="1"/>
          <p:nvPr>
            <p:ph idx="4294967295" type="sldNum"/>
          </p:nvPr>
        </p:nvSpPr>
        <p:spPr>
          <a:xfrm>
            <a:off x="11918950" y="6600825"/>
            <a:ext cx="273000" cy="1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24" name="Google Shape;824;p81"/>
          <p:cNvSpPr txBox="1"/>
          <p:nvPr>
            <p:ph idx="4294967295" type="body"/>
          </p:nvPr>
        </p:nvSpPr>
        <p:spPr>
          <a:xfrm>
            <a:off x="274650" y="4499025"/>
            <a:ext cx="10915200" cy="184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где  </a:t>
            </a:r>
            <a:r>
              <a:rPr i="1" lang="en-US" sz="2400">
                <a:latin typeface="Roboto"/>
                <a:ea typeface="Roboto"/>
                <a:cs typeface="Roboto"/>
                <a:sym typeface="Roboto"/>
              </a:rPr>
              <a:t>x,y,w,h</a:t>
            </a: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 - центр бокса и его ширина/высота,</a:t>
            </a:r>
            <a:br>
              <a:rPr lang="en-US" sz="2400">
                <a:latin typeface="Roboto"/>
                <a:ea typeface="Roboto"/>
                <a:cs typeface="Roboto"/>
                <a:sym typeface="Roboto"/>
              </a:rPr>
            </a:b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        </a:t>
            </a:r>
            <a:r>
              <a:rPr i="1" lang="en-US" sz="2400">
                <a:latin typeface="Roboto"/>
                <a:ea typeface="Roboto"/>
                <a:cs typeface="Roboto"/>
                <a:sym typeface="Roboto"/>
              </a:rPr>
              <a:t>x, xa, x*</a:t>
            </a: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 - предсказанный бокс, </a:t>
            </a:r>
            <a:r>
              <a:rPr i="1" lang="en-US" sz="2400">
                <a:latin typeface="Roboto"/>
                <a:ea typeface="Roboto"/>
                <a:cs typeface="Roboto"/>
                <a:sym typeface="Roboto"/>
              </a:rPr>
              <a:t>anchor </a:t>
            </a: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бокс и </a:t>
            </a:r>
            <a:r>
              <a:rPr i="1" lang="en-US" sz="2400">
                <a:latin typeface="Roboto"/>
                <a:ea typeface="Roboto"/>
                <a:cs typeface="Roboto"/>
                <a:sym typeface="Roboto"/>
              </a:rPr>
              <a:t>gt </a:t>
            </a: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бокс, соответственно    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        (аналогично для </a:t>
            </a:r>
            <a:r>
              <a:rPr i="1" lang="en-US" sz="2400">
                <a:latin typeface="Roboto"/>
                <a:ea typeface="Roboto"/>
                <a:cs typeface="Roboto"/>
                <a:sym typeface="Roboto"/>
              </a:rPr>
              <a:t>y,w,h</a:t>
            </a: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).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25" name="Google Shape;825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02025" y="1825025"/>
            <a:ext cx="6666125" cy="2239825"/>
          </a:xfrm>
          <a:prstGeom prst="rect">
            <a:avLst/>
          </a:prstGeom>
          <a:noFill/>
          <a:ln>
            <a:noFill/>
          </a:ln>
        </p:spPr>
      </p:pic>
      <p:sp>
        <p:nvSpPr>
          <p:cNvPr id="826" name="Google Shape;826;p81"/>
          <p:cNvSpPr txBox="1"/>
          <p:nvPr>
            <p:ph idx="4294967295" type="body"/>
          </p:nvPr>
        </p:nvSpPr>
        <p:spPr>
          <a:xfrm>
            <a:off x="9520615" y="3078225"/>
            <a:ext cx="2784300" cy="6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SzPts val="2400"/>
              <a:buFont typeface="Roboto"/>
              <a:buChar char="-"/>
            </a:pP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ground truth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7" name="Google Shape;827;p81"/>
          <p:cNvSpPr txBox="1"/>
          <p:nvPr>
            <p:ph idx="4294967295" type="body"/>
          </p:nvPr>
        </p:nvSpPr>
        <p:spPr>
          <a:xfrm>
            <a:off x="9500875" y="2002650"/>
            <a:ext cx="2784300" cy="6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SzPts val="2400"/>
              <a:buFont typeface="Roboto"/>
              <a:buChar char="-"/>
            </a:pP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predictions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832" name="Google Shape;832;p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33" name="Google Shape;833;p82"/>
          <p:cNvSpPr txBox="1"/>
          <p:nvPr/>
        </p:nvSpPr>
        <p:spPr>
          <a:xfrm>
            <a:off x="719668" y="359177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en-US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Training RPN</a:t>
            </a:r>
            <a:endParaRPr b="1" i="0" sz="33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4" name="Google Shape;834;p82"/>
          <p:cNvSpPr txBox="1"/>
          <p:nvPr>
            <p:ph idx="4294967295" type="sldNum"/>
          </p:nvPr>
        </p:nvSpPr>
        <p:spPr>
          <a:xfrm>
            <a:off x="11918950" y="6600825"/>
            <a:ext cx="273000" cy="1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35" name="Google Shape;835;p82"/>
          <p:cNvSpPr txBox="1"/>
          <p:nvPr>
            <p:ph idx="4294967295" type="body"/>
          </p:nvPr>
        </p:nvSpPr>
        <p:spPr>
          <a:xfrm>
            <a:off x="276300" y="1707100"/>
            <a:ext cx="11505600" cy="44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u="sng">
                <a:latin typeface="Roboto"/>
                <a:ea typeface="Roboto"/>
                <a:cs typeface="Roboto"/>
                <a:sym typeface="Roboto"/>
              </a:rPr>
              <a:t>Обучение происходит в четыре этапа</a:t>
            </a: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: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"/>
              <a:buAutoNum type="arabicParenR"/>
            </a:pPr>
            <a:r>
              <a:rPr i="1" lang="en-US" sz="2400">
                <a:latin typeface="Roboto"/>
                <a:ea typeface="Roboto"/>
                <a:cs typeface="Roboto"/>
                <a:sym typeface="Roboto"/>
              </a:rPr>
              <a:t>RPN</a:t>
            </a: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, предобученная на </a:t>
            </a:r>
            <a:r>
              <a:rPr i="1" lang="en-US" sz="2400">
                <a:latin typeface="Roboto"/>
                <a:ea typeface="Roboto"/>
                <a:cs typeface="Roboto"/>
                <a:sym typeface="Roboto"/>
              </a:rPr>
              <a:t>ImageNet</a:t>
            </a: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, обучается на region proposals задаче.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"/>
              <a:buAutoNum type="arabicParenR"/>
            </a:pPr>
            <a:r>
              <a:rPr i="1" lang="en-US" sz="2400">
                <a:latin typeface="Roboto"/>
                <a:ea typeface="Roboto"/>
                <a:cs typeface="Roboto"/>
                <a:sym typeface="Roboto"/>
              </a:rPr>
              <a:t>Детектор</a:t>
            </a: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, предобученный на </a:t>
            </a:r>
            <a:r>
              <a:rPr i="1" lang="en-US" sz="2400">
                <a:latin typeface="Roboto"/>
                <a:ea typeface="Roboto"/>
                <a:cs typeface="Roboto"/>
                <a:sym typeface="Roboto"/>
              </a:rPr>
              <a:t>ImageNet</a:t>
            </a: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, обучается на proposals из 1.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"/>
              <a:buAutoNum type="arabicParenR"/>
            </a:pPr>
            <a:r>
              <a:rPr i="1" lang="en-US" sz="2400">
                <a:latin typeface="Roboto"/>
                <a:ea typeface="Roboto"/>
                <a:cs typeface="Roboto"/>
                <a:sym typeface="Roboto"/>
              </a:rPr>
              <a:t>RPN </a:t>
            </a: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инициализируется из 2, расшариваемые веса замораживаются, и </a:t>
            </a:r>
            <a:r>
              <a:rPr i="1" lang="en-US" sz="2400">
                <a:latin typeface="Roboto"/>
                <a:ea typeface="Roboto"/>
                <a:cs typeface="Roboto"/>
                <a:sym typeface="Roboto"/>
              </a:rPr>
              <a:t>RPN </a:t>
            </a: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дотюнивается.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"/>
              <a:buAutoNum type="arabicParenR"/>
            </a:pP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Детектор инициализируется из 3, расшариваемые веса замораживаются, и детектор дотюнивается.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9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840" name="Google Shape;840;p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41" name="Google Shape;841;p83"/>
          <p:cNvSpPr txBox="1"/>
          <p:nvPr/>
        </p:nvSpPr>
        <p:spPr>
          <a:xfrm>
            <a:off x="719668" y="359177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en-US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Implementation details</a:t>
            </a:r>
            <a:endParaRPr b="1" i="0" sz="33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2" name="Google Shape;842;p83"/>
          <p:cNvSpPr txBox="1"/>
          <p:nvPr>
            <p:ph idx="4294967295" type="sldNum"/>
          </p:nvPr>
        </p:nvSpPr>
        <p:spPr>
          <a:xfrm>
            <a:off x="11918950" y="6600825"/>
            <a:ext cx="273000" cy="1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843" name="Google Shape;843;p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60100" y="1356250"/>
            <a:ext cx="6894966" cy="5244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848" name="Google Shape;848;p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49" name="Google Shape;849;p84"/>
          <p:cNvSpPr txBox="1"/>
          <p:nvPr/>
        </p:nvSpPr>
        <p:spPr>
          <a:xfrm>
            <a:off x="719668" y="359177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en-US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Implementation details: multi-scale anchors</a:t>
            </a:r>
            <a:endParaRPr b="1" i="0" sz="33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0" name="Google Shape;850;p84"/>
          <p:cNvSpPr txBox="1"/>
          <p:nvPr>
            <p:ph idx="4294967295" type="sldNum"/>
          </p:nvPr>
        </p:nvSpPr>
        <p:spPr>
          <a:xfrm>
            <a:off x="11918950" y="6600825"/>
            <a:ext cx="273000" cy="1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851" name="Google Shape;851;p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5213" y="2037100"/>
            <a:ext cx="10941525" cy="3459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5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856" name="Google Shape;856;p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57" name="Google Shape;857;p85"/>
          <p:cNvSpPr txBox="1"/>
          <p:nvPr/>
        </p:nvSpPr>
        <p:spPr>
          <a:xfrm>
            <a:off x="719668" y="359177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en-US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Implementation details: learned average proposal size</a:t>
            </a:r>
            <a:endParaRPr b="1" i="0" sz="33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8" name="Google Shape;858;p85"/>
          <p:cNvSpPr txBox="1"/>
          <p:nvPr>
            <p:ph idx="4294967295" type="sldNum"/>
          </p:nvPr>
        </p:nvSpPr>
        <p:spPr>
          <a:xfrm>
            <a:off x="11918950" y="6600825"/>
            <a:ext cx="273000" cy="1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859" name="Google Shape;859;p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1688" y="3339625"/>
            <a:ext cx="11428575" cy="64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864" name="Google Shape;864;p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65" name="Google Shape;865;p86"/>
          <p:cNvSpPr txBox="1"/>
          <p:nvPr/>
        </p:nvSpPr>
        <p:spPr>
          <a:xfrm>
            <a:off x="719668" y="359177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en-US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Implementation details</a:t>
            </a:r>
            <a:endParaRPr b="1" i="0" sz="33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6" name="Google Shape;866;p86"/>
          <p:cNvSpPr txBox="1"/>
          <p:nvPr>
            <p:ph idx="4294967295" type="sldNum"/>
          </p:nvPr>
        </p:nvSpPr>
        <p:spPr>
          <a:xfrm>
            <a:off x="11918950" y="6600825"/>
            <a:ext cx="273000" cy="1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67" name="Google Shape;867;p86"/>
          <p:cNvSpPr txBox="1"/>
          <p:nvPr>
            <p:ph idx="4294967295" type="body"/>
          </p:nvPr>
        </p:nvSpPr>
        <p:spPr>
          <a:xfrm>
            <a:off x="276300" y="2643925"/>
            <a:ext cx="11642700" cy="22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"/>
              <a:buChar char="-"/>
            </a:pP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Для изображения </a:t>
            </a:r>
            <a:r>
              <a:rPr i="1" lang="en-US" sz="2400">
                <a:latin typeface="Roboto"/>
                <a:ea typeface="Roboto"/>
                <a:cs typeface="Roboto"/>
                <a:sym typeface="Roboto"/>
              </a:rPr>
              <a:t>1000</a:t>
            </a: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×</a:t>
            </a:r>
            <a:r>
              <a:rPr i="1" lang="en-US" sz="2400">
                <a:latin typeface="Roboto"/>
                <a:ea typeface="Roboto"/>
                <a:cs typeface="Roboto"/>
                <a:sym typeface="Roboto"/>
              </a:rPr>
              <a:t>600</a:t>
            </a: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 модель выдает ~ </a:t>
            </a:r>
            <a:r>
              <a:rPr i="1" lang="en-US" sz="2400">
                <a:latin typeface="Roboto"/>
                <a:ea typeface="Roboto"/>
                <a:cs typeface="Roboto"/>
                <a:sym typeface="Roboto"/>
              </a:rPr>
              <a:t>60×40×9=20000</a:t>
            </a: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 anchors.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"/>
              <a:buChar char="-"/>
            </a:pP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После применения </a:t>
            </a:r>
            <a:r>
              <a:rPr i="1" lang="en-US" sz="2400">
                <a:latin typeface="Roboto"/>
                <a:ea typeface="Roboto"/>
                <a:cs typeface="Roboto"/>
                <a:sym typeface="Roboto"/>
              </a:rPr>
              <a:t>NMS </a:t>
            </a: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остается около </a:t>
            </a:r>
            <a:r>
              <a:rPr i="1" lang="en-US" sz="2400">
                <a:latin typeface="Roboto"/>
                <a:ea typeface="Roboto"/>
                <a:cs typeface="Roboto"/>
                <a:sym typeface="Roboto"/>
              </a:rPr>
              <a:t>2000 </a:t>
            </a: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proposals.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"/>
              <a:buChar char="-"/>
            </a:pP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В фазе обучения используется </a:t>
            </a:r>
            <a:r>
              <a:rPr i="1" lang="en-US" sz="2400">
                <a:latin typeface="Roboto"/>
                <a:ea typeface="Roboto"/>
                <a:cs typeface="Roboto"/>
                <a:sym typeface="Roboto"/>
              </a:rPr>
              <a:t>6000 </a:t>
            </a: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anchors / image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872" name="Google Shape;872;p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73" name="Google Shape;873;p87"/>
          <p:cNvSpPr txBox="1"/>
          <p:nvPr/>
        </p:nvSpPr>
        <p:spPr>
          <a:xfrm>
            <a:off x="719668" y="359177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en-US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MS COCO: Fast R-CNN vs Faster R-CNN</a:t>
            </a:r>
            <a:endParaRPr b="1" i="0" sz="33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4" name="Google Shape;874;p87"/>
          <p:cNvSpPr txBox="1"/>
          <p:nvPr>
            <p:ph idx="4294967295" type="sldNum"/>
          </p:nvPr>
        </p:nvSpPr>
        <p:spPr>
          <a:xfrm>
            <a:off x="11918950" y="6600825"/>
            <a:ext cx="273000" cy="1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875" name="Google Shape;875;p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2429" y="2715788"/>
            <a:ext cx="11766600" cy="1702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9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880" name="Google Shape;880;p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81" name="Google Shape;881;p88"/>
          <p:cNvSpPr txBox="1"/>
          <p:nvPr/>
        </p:nvSpPr>
        <p:spPr>
          <a:xfrm>
            <a:off x="719668" y="359177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en-US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R-CNN vs Fast  R-CNN vs Faster R-CNN</a:t>
            </a:r>
            <a:endParaRPr b="1" i="0" sz="33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2" name="Google Shape;882;p88"/>
          <p:cNvSpPr txBox="1"/>
          <p:nvPr>
            <p:ph idx="4294967295" type="sldNum"/>
          </p:nvPr>
        </p:nvSpPr>
        <p:spPr>
          <a:xfrm>
            <a:off x="11918950" y="6600825"/>
            <a:ext cx="273000" cy="1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883" name="Google Shape;883;p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85525" y="1882898"/>
            <a:ext cx="4293525" cy="4328727"/>
          </a:xfrm>
          <a:prstGeom prst="rect">
            <a:avLst/>
          </a:prstGeom>
          <a:noFill/>
          <a:ln>
            <a:noFill/>
          </a:ln>
        </p:spPr>
      </p:pic>
      <p:pic>
        <p:nvPicPr>
          <p:cNvPr id="884" name="Google Shape;884;p8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4096" y="1590732"/>
            <a:ext cx="7758700" cy="174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5" name="Google Shape;885;p8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7974" y="3986125"/>
            <a:ext cx="6750950" cy="2605650"/>
          </a:xfrm>
          <a:prstGeom prst="rect">
            <a:avLst/>
          </a:prstGeom>
          <a:noFill/>
          <a:ln>
            <a:noFill/>
          </a:ln>
        </p:spPr>
      </p:pic>
      <p:sp>
        <p:nvSpPr>
          <p:cNvPr id="886" name="Google Shape;886;p88"/>
          <p:cNvSpPr txBox="1"/>
          <p:nvPr>
            <p:ph idx="4294967295" type="body"/>
          </p:nvPr>
        </p:nvSpPr>
        <p:spPr>
          <a:xfrm>
            <a:off x="1055850" y="1134175"/>
            <a:ext cx="11151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R-CNN</a:t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7" name="Google Shape;887;p88"/>
          <p:cNvSpPr txBox="1"/>
          <p:nvPr>
            <p:ph idx="4294967295" type="body"/>
          </p:nvPr>
        </p:nvSpPr>
        <p:spPr>
          <a:xfrm>
            <a:off x="1243325" y="3532000"/>
            <a:ext cx="17664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Fast R-CNN</a:t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8" name="Google Shape;888;p88"/>
          <p:cNvSpPr txBox="1"/>
          <p:nvPr>
            <p:ph idx="4294967295" type="body"/>
          </p:nvPr>
        </p:nvSpPr>
        <p:spPr>
          <a:xfrm>
            <a:off x="8742725" y="1382500"/>
            <a:ext cx="22203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Faster R-CNN</a:t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2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3" name="Google Shape;893;p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94" name="Google Shape;894;p89"/>
          <p:cNvSpPr txBox="1"/>
          <p:nvPr/>
        </p:nvSpPr>
        <p:spPr>
          <a:xfrm>
            <a:off x="2707893" y="1341406"/>
            <a:ext cx="6776215" cy="39395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5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LIVE</a:t>
            </a:r>
            <a:endParaRPr b="1" i="0" sz="250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95" name="Google Shape;895;p89"/>
          <p:cNvSpPr/>
          <p:nvPr/>
        </p:nvSpPr>
        <p:spPr>
          <a:xfrm>
            <a:off x="4725400" y="5280950"/>
            <a:ext cx="3061800" cy="548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Detectron2 tutorial colab</a:t>
            </a:r>
            <a:endParaRPr sz="18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7"/>
          <p:cNvSpPr/>
          <p:nvPr/>
        </p:nvSpPr>
        <p:spPr>
          <a:xfrm>
            <a:off x="0" y="0"/>
            <a:ext cx="12192000" cy="185940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p27"/>
          <p:cNvSpPr/>
          <p:nvPr/>
        </p:nvSpPr>
        <p:spPr>
          <a:xfrm>
            <a:off x="-1" y="4643120"/>
            <a:ext cx="12192000" cy="2230200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p27"/>
          <p:cNvSpPr txBox="1"/>
          <p:nvPr>
            <p:ph idx="4294967295" type="body"/>
          </p:nvPr>
        </p:nvSpPr>
        <p:spPr>
          <a:xfrm>
            <a:off x="0" y="2032726"/>
            <a:ext cx="12191400" cy="243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sz="47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4700">
                <a:latin typeface="Roboto"/>
                <a:ea typeface="Roboto"/>
                <a:cs typeface="Roboto"/>
                <a:sym typeface="Roboto"/>
              </a:rPr>
              <a:t>Подходы, метрики, датасеты</a:t>
            </a:r>
            <a:endParaRPr i="1" sz="2700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16"/>
              <a:buFont typeface="Arial"/>
              <a:buNone/>
            </a:pPr>
            <a:r>
              <a:t/>
            </a:r>
            <a:endParaRPr sz="4616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9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900" name="Google Shape;900;p9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01" name="Google Shape;901;p90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1" lang="en-US" sz="4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Подведение итогов</a:t>
            </a:r>
            <a:endParaRPr i="0" sz="32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02" name="Google Shape;902;p90"/>
          <p:cNvSpPr/>
          <p:nvPr/>
        </p:nvSpPr>
        <p:spPr>
          <a:xfrm>
            <a:off x="7507550" y="2812674"/>
            <a:ext cx="24582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Выделение фигурой/маркером инфы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3" name="Google Shape;903;p90"/>
          <p:cNvSpPr/>
          <p:nvPr/>
        </p:nvSpPr>
        <p:spPr>
          <a:xfrm>
            <a:off x="3554265" y="5059557"/>
            <a:ext cx="2370600" cy="13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Одна мысль на слайде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без картинок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4" name="Google Shape;904;p90"/>
          <p:cNvSpPr/>
          <p:nvPr/>
        </p:nvSpPr>
        <p:spPr>
          <a:xfrm>
            <a:off x="6236002" y="5059557"/>
            <a:ext cx="2370600" cy="13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Использование цифр для опроса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0-9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5" name="Google Shape;905;p90"/>
          <p:cNvSpPr/>
          <p:nvPr/>
        </p:nvSpPr>
        <p:spPr>
          <a:xfrm>
            <a:off x="3117554" y="1897010"/>
            <a:ext cx="6016500" cy="841800"/>
          </a:xfrm>
          <a:prstGeom prst="rect">
            <a:avLst/>
          </a:prstGeom>
          <a:solidFill>
            <a:srgbClr val="FEFEFE"/>
          </a:solidFill>
          <a:ln cap="flat" cmpd="sng" w="12700">
            <a:solidFill>
              <a:srgbClr val="D5DDE3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190500" rotWithShape="0" algn="tl" dir="2700000" dist="38100">
              <a:srgbClr val="000000">
                <a:alpha val="9411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06" name="Google Shape;906;p90"/>
          <p:cNvSpPr txBox="1"/>
          <p:nvPr/>
        </p:nvSpPr>
        <p:spPr>
          <a:xfrm>
            <a:off x="3323962" y="1831424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000" u="none" cap="none" strike="noStrik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1</a:t>
            </a:r>
            <a:endParaRPr b="0" i="0" sz="5000" u="none" cap="none" strike="noStrik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907" name="Google Shape;907;p90"/>
          <p:cNvSpPr/>
          <p:nvPr/>
        </p:nvSpPr>
        <p:spPr>
          <a:xfrm>
            <a:off x="3754800" y="1962138"/>
            <a:ext cx="53793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00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Понимаем основные концепции </a:t>
            </a:r>
            <a:endParaRPr sz="2000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00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Object Detection</a:t>
            </a:r>
            <a:endParaRPr sz="2000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908" name="Google Shape;908;p90"/>
          <p:cNvSpPr/>
          <p:nvPr/>
        </p:nvSpPr>
        <p:spPr>
          <a:xfrm>
            <a:off x="3117554" y="2870361"/>
            <a:ext cx="6016500" cy="841800"/>
          </a:xfrm>
          <a:prstGeom prst="rect">
            <a:avLst/>
          </a:prstGeom>
          <a:solidFill>
            <a:srgbClr val="FEFEFE"/>
          </a:solidFill>
          <a:ln cap="flat" cmpd="sng" w="12700">
            <a:solidFill>
              <a:srgbClr val="D5DDE3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190500" rotWithShape="0" algn="tl" dir="2700000" dist="38100">
              <a:srgbClr val="000000">
                <a:alpha val="9411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09" name="Google Shape;909;p90"/>
          <p:cNvSpPr/>
          <p:nvPr/>
        </p:nvSpPr>
        <p:spPr>
          <a:xfrm>
            <a:off x="3117554" y="3843712"/>
            <a:ext cx="6016500" cy="841800"/>
          </a:xfrm>
          <a:prstGeom prst="rect">
            <a:avLst/>
          </a:prstGeom>
          <a:solidFill>
            <a:srgbClr val="FEFEFE"/>
          </a:solidFill>
          <a:ln cap="flat" cmpd="sng" w="12700">
            <a:solidFill>
              <a:srgbClr val="D5DDE3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190500" rotWithShape="0" algn="tl" dir="2700000" dist="38100">
              <a:srgbClr val="000000">
                <a:alpha val="9411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10" name="Google Shape;910;p90"/>
          <p:cNvSpPr/>
          <p:nvPr/>
        </p:nvSpPr>
        <p:spPr>
          <a:xfrm>
            <a:off x="3117554" y="4817063"/>
            <a:ext cx="6016500" cy="841800"/>
          </a:xfrm>
          <a:prstGeom prst="rect">
            <a:avLst/>
          </a:prstGeom>
          <a:solidFill>
            <a:srgbClr val="FEFEFE"/>
          </a:solidFill>
          <a:ln cap="flat" cmpd="sng" w="12700">
            <a:solidFill>
              <a:srgbClr val="D5DDE3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190500" rotWithShape="0" algn="tl" dir="2700000" dist="38100">
              <a:srgbClr val="000000">
                <a:alpha val="9411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11" name="Google Shape;911;p90"/>
          <p:cNvSpPr txBox="1"/>
          <p:nvPr/>
        </p:nvSpPr>
        <p:spPr>
          <a:xfrm>
            <a:off x="3323962" y="2807467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000" u="none" cap="none" strike="noStrik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2</a:t>
            </a:r>
            <a:endParaRPr b="0" i="0" sz="5000" u="none" cap="none" strike="noStrik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912" name="Google Shape;912;p90"/>
          <p:cNvSpPr/>
          <p:nvPr/>
        </p:nvSpPr>
        <p:spPr>
          <a:xfrm>
            <a:off x="3817207" y="3110629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913" name="Google Shape;913;p90"/>
          <p:cNvSpPr txBox="1"/>
          <p:nvPr/>
        </p:nvSpPr>
        <p:spPr>
          <a:xfrm>
            <a:off x="3323962" y="3763546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000" u="none" cap="none" strike="noStrik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3</a:t>
            </a:r>
            <a:endParaRPr b="0" i="0" sz="5000" u="none" cap="none" strike="noStrik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914" name="Google Shape;914;p90"/>
          <p:cNvSpPr/>
          <p:nvPr/>
        </p:nvSpPr>
        <p:spPr>
          <a:xfrm>
            <a:off x="3817207" y="4066708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915" name="Google Shape;915;p90"/>
          <p:cNvSpPr txBox="1"/>
          <p:nvPr/>
        </p:nvSpPr>
        <p:spPr>
          <a:xfrm>
            <a:off x="3323962" y="4743963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000" u="none" cap="none" strike="noStrik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4</a:t>
            </a:r>
            <a:endParaRPr b="0" i="0" sz="5000" u="none" cap="none" strike="noStrik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916" name="Google Shape;916;p90"/>
          <p:cNvSpPr/>
          <p:nvPr/>
        </p:nvSpPr>
        <p:spPr>
          <a:xfrm>
            <a:off x="3817207" y="4889809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descr="Изображение выглядит как векторная графика&#10;&#10;Автоматически созданное описание" id="917" name="Google Shape;917;p9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2422216">
            <a:off x="10199929" y="4634199"/>
            <a:ext cx="1893600" cy="18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918" name="Google Shape;918;p90"/>
          <p:cNvSpPr/>
          <p:nvPr/>
        </p:nvSpPr>
        <p:spPr>
          <a:xfrm>
            <a:off x="3817200" y="2951375"/>
            <a:ext cx="53793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00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Знаем метрики для оценки качества Object Detection моделей</a:t>
            </a:r>
            <a:endParaRPr sz="2000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919" name="Google Shape;919;p90"/>
          <p:cNvSpPr/>
          <p:nvPr/>
        </p:nvSpPr>
        <p:spPr>
          <a:xfrm>
            <a:off x="3817150" y="3927200"/>
            <a:ext cx="53169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00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Понимаем как устроены </a:t>
            </a:r>
            <a:endParaRPr sz="2000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00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R-CNN, Fast R-CNN, Faster R-CNN</a:t>
            </a:r>
            <a:endParaRPr sz="2000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920" name="Google Shape;920;p90"/>
          <p:cNvSpPr/>
          <p:nvPr/>
        </p:nvSpPr>
        <p:spPr>
          <a:xfrm>
            <a:off x="3817151" y="4883525"/>
            <a:ext cx="53169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00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Умеем применять </a:t>
            </a:r>
            <a:r>
              <a:rPr i="1" lang="en-US" sz="200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Detectron 2</a:t>
            </a:r>
            <a:r>
              <a:rPr lang="en-US" sz="200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 для детекции объектов</a:t>
            </a:r>
            <a:endParaRPr sz="2000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4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925" name="Google Shape;925;p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200" y="7620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26" name="Google Shape;926;p91"/>
          <p:cNvSpPr txBox="1"/>
          <p:nvPr/>
        </p:nvSpPr>
        <p:spPr>
          <a:xfrm>
            <a:off x="719666" y="348786"/>
            <a:ext cx="10752667" cy="50043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1" i="0" lang="en-US" sz="45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Р</a:t>
            </a:r>
            <a:r>
              <a:rPr b="1" i="0" lang="en-US" sz="45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ефлексия</a:t>
            </a:r>
            <a:endParaRPr i="0" sz="32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27" name="Google Shape;927;p91"/>
          <p:cNvSpPr txBox="1"/>
          <p:nvPr/>
        </p:nvSpPr>
        <p:spPr>
          <a:xfrm>
            <a:off x="3055841" y="4136612"/>
            <a:ext cx="797442" cy="83099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8000" u="none" cap="none" strike="noStrik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?</a:t>
            </a:r>
            <a:endParaRPr b="0" i="0" sz="8000" u="none" cap="none" strike="noStrik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928" name="Google Shape;928;p91"/>
          <p:cNvSpPr txBox="1"/>
          <p:nvPr/>
        </p:nvSpPr>
        <p:spPr>
          <a:xfrm>
            <a:off x="4004990" y="2372249"/>
            <a:ext cx="6505800" cy="92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Какие мысли и идеи вам запомнились из </a:t>
            </a:r>
            <a:r>
              <a:rPr lang="en-US" sz="24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сегодняшнего </a:t>
            </a:r>
            <a:r>
              <a:rPr lang="en-US" sz="24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вебинара?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29" name="Google Shape;929;p91"/>
          <p:cNvSpPr txBox="1"/>
          <p:nvPr/>
        </p:nvSpPr>
        <p:spPr>
          <a:xfrm>
            <a:off x="4004990" y="4534794"/>
            <a:ext cx="6747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Что планируете применять в работе из этого?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Звезда" id="930" name="Google Shape;930;p9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97362" y="2175950"/>
            <a:ext cx="914400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4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935" name="Google Shape;935;p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36" name="Google Shape;936;p92"/>
          <p:cNvSpPr txBox="1"/>
          <p:nvPr/>
        </p:nvSpPr>
        <p:spPr>
          <a:xfrm>
            <a:off x="719666" y="348786"/>
            <a:ext cx="10752667" cy="50043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i="0" lang="en-US" sz="33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Список материалов для изучения</a:t>
            </a:r>
            <a:endParaRPr i="0" sz="33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37" name="Google Shape;937;p92"/>
          <p:cNvSpPr txBox="1"/>
          <p:nvPr/>
        </p:nvSpPr>
        <p:spPr>
          <a:xfrm>
            <a:off x="650600" y="1484875"/>
            <a:ext cx="11220000" cy="51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Roboto"/>
              <a:buChar char="▪"/>
            </a:pPr>
            <a:r>
              <a:rPr lang="en-US" sz="20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Evaluation metrics for object detection and segmentation (mAP): </a:t>
            </a:r>
            <a:r>
              <a:rPr lang="en-US" sz="16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https://kharshit.github.io/blog/2019/09/20/evaluation-metrics-for-object-detection-and-segmentation</a:t>
            </a:r>
            <a:endParaRPr sz="20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3429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Roboto"/>
              <a:buChar char="▪"/>
            </a:pPr>
            <a:r>
              <a:rPr lang="en-US" sz="20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mAP (mean Average Precision) for Object Detection: </a:t>
            </a:r>
            <a:r>
              <a:rPr lang="en-US" sz="16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5"/>
              </a:rPr>
              <a:t>https://medium.com/@jonathan_hui/map-mean-average-precision-for-object-detection-45c121a31173</a:t>
            </a:r>
            <a:endParaRPr sz="20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3429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Roboto"/>
              <a:buChar char="▪"/>
            </a:pPr>
            <a:r>
              <a:rPr lang="en-US" sz="20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Selective Search for Object Detection: </a:t>
            </a:r>
            <a:r>
              <a:rPr lang="en-US" sz="16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6"/>
              </a:rPr>
              <a:t>https://arthurdouillard.com/post/selective-search/</a:t>
            </a:r>
            <a:r>
              <a:rPr lang="en-US"/>
              <a:t> </a:t>
            </a:r>
            <a:r>
              <a:rPr lang="en-US" sz="16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7"/>
              </a:rPr>
              <a:t>https://www.learnopencv.com/selective-search-for-object-detection-cpp-python/</a:t>
            </a:r>
            <a:endParaRPr sz="2900">
              <a:latin typeface="Roboto"/>
              <a:ea typeface="Roboto"/>
              <a:cs typeface="Roboto"/>
              <a:sym typeface="Roboto"/>
            </a:endParaRPr>
          </a:p>
          <a:p>
            <a:pPr indent="-35560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Roboto"/>
              <a:buChar char="▪"/>
            </a:pPr>
            <a:r>
              <a:rPr lang="en-US" sz="20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R-CNN: </a:t>
            </a:r>
            <a:r>
              <a:rPr lang="en-US" sz="16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8"/>
              </a:rPr>
              <a:t>https://arxiv.org/pdf/1311.2524.pdf</a:t>
            </a:r>
            <a:endParaRPr sz="16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5560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Roboto"/>
              <a:buChar char="▪"/>
            </a:pPr>
            <a:r>
              <a:rPr lang="en-US" sz="20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Fast R-CNN: </a:t>
            </a:r>
            <a:r>
              <a:rPr lang="en-US" sz="16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9"/>
              </a:rPr>
              <a:t>https://arxiv.org/pdf/1504.08083.pdf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5560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Roboto"/>
              <a:buChar char="▪"/>
            </a:pPr>
            <a:r>
              <a:rPr lang="en-US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Faster R-CNN: </a:t>
            </a:r>
            <a:r>
              <a:rPr lang="en-US" sz="16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10"/>
              </a:rPr>
              <a:t>https://arxiv.org/pdf/1506.01497.pdf</a:t>
            </a:r>
            <a:endParaRPr sz="16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5560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Roboto"/>
              <a:buChar char="▪"/>
            </a:pPr>
            <a:r>
              <a:rPr lang="en-US" sz="20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Review: Fast R-CNN: </a:t>
            </a:r>
            <a:r>
              <a:rPr lang="en-US" sz="16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11"/>
              </a:rPr>
              <a:t>https://medium.com/coinmonks/review-fast-r-cnn-object-detection-a82e172e87ba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5560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Roboto"/>
              <a:buChar char="▪"/>
            </a:pPr>
            <a:r>
              <a:rPr lang="en-US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Detectron2: </a:t>
            </a:r>
            <a:r>
              <a:rPr lang="en-US" sz="16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12"/>
              </a:rPr>
              <a:t>https://github.com/facebookresearch/detectron2</a:t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5560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Roboto"/>
              <a:buChar char="▪"/>
            </a:pPr>
            <a:r>
              <a:rPr lang="en-US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Feature Pyramid Networks for Object Detection: </a:t>
            </a:r>
            <a:r>
              <a:rPr lang="en-US" sz="16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13"/>
              </a:rPr>
              <a:t>https://arxiv.org/pdf/1612.03144.pdf</a:t>
            </a:r>
            <a:endParaRPr sz="2900">
              <a:latin typeface="Roboto"/>
              <a:ea typeface="Roboto"/>
              <a:cs typeface="Roboto"/>
              <a:sym typeface="Roboto"/>
            </a:endParaRPr>
          </a:p>
          <a:p>
            <a:pPr indent="-215900" lvl="0" marL="342900" marR="0" rtl="0" algn="l">
              <a:lnSpc>
                <a:spcPct val="90000"/>
              </a:lnSpc>
              <a:spcBef>
                <a:spcPts val="13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Noto Sans Symbols"/>
              <a:buNone/>
            </a:pPr>
            <a:r>
              <a:t/>
            </a:r>
            <a:endParaRPr b="0" i="0" sz="2000" u="none" cap="none" strike="noStrik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2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3" name="Google Shape;943;p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44" name="Google Shape;944;p93"/>
          <p:cNvSpPr/>
          <p:nvPr/>
        </p:nvSpPr>
        <p:spPr>
          <a:xfrm>
            <a:off x="0" y="0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5" name="Google Shape;945;p93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6" name="Google Shape;946;p93"/>
          <p:cNvSpPr/>
          <p:nvPr/>
        </p:nvSpPr>
        <p:spPr>
          <a:xfrm>
            <a:off x="54557" y="2603123"/>
            <a:ext cx="12082887" cy="1296154"/>
          </a:xfrm>
          <a:prstGeom prst="roundRect">
            <a:avLst>
              <a:gd fmla="val 60" name="adj"/>
            </a:avLst>
          </a:prstGeom>
          <a:noFill/>
          <a:ln>
            <a:noFill/>
          </a:ln>
        </p:spPr>
        <p:txBody>
          <a:bodyPr anchorCtr="0" anchor="ctr" bIns="22475" lIns="44975" spcFirstLastPara="1" rIns="44975" wrap="square" tIns="224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50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Заполните, пожалуйста,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50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опрос о занятии по ссылке в чате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0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Google Shape;951;p94"/>
          <p:cNvSpPr txBox="1"/>
          <p:nvPr>
            <p:ph idx="1" type="body"/>
          </p:nvPr>
        </p:nvSpPr>
        <p:spPr>
          <a:xfrm>
            <a:off x="0" y="2411600"/>
            <a:ext cx="12191400" cy="14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sz="47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0" lang="en-US" sz="5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Спасибо за внимание!</a:t>
            </a:r>
            <a:br>
              <a:rPr b="0" lang="en-US" sz="5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lang="en-US" sz="5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Приходите на следующие вебинары</a:t>
            </a:r>
            <a:endParaRPr b="0" sz="1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16"/>
              <a:buFont typeface="Arial"/>
              <a:buNone/>
            </a:pPr>
            <a:r>
              <a:t/>
            </a:r>
            <a:endParaRPr sz="47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52" name="Google Shape;952;p94"/>
          <p:cNvSpPr txBox="1"/>
          <p:nvPr>
            <p:ph idx="3" type="body"/>
          </p:nvPr>
        </p:nvSpPr>
        <p:spPr>
          <a:xfrm>
            <a:off x="5221032" y="5034486"/>
            <a:ext cx="6555300" cy="5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</a:pPr>
            <a:r>
              <a:rPr lang="en-US">
                <a:latin typeface="Roboto"/>
                <a:ea typeface="Roboto"/>
                <a:cs typeface="Roboto"/>
                <a:sym typeface="Roboto"/>
              </a:rPr>
              <a:t>Витвицкий Антон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53" name="Google Shape;953;p94"/>
          <p:cNvSpPr txBox="1"/>
          <p:nvPr>
            <p:ph idx="4" type="body"/>
          </p:nvPr>
        </p:nvSpPr>
        <p:spPr>
          <a:xfrm>
            <a:off x="5221032" y="5590125"/>
            <a:ext cx="6555300" cy="3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</a:pPr>
            <a:r>
              <a:rPr lang="en-US">
                <a:latin typeface="Roboto"/>
                <a:ea typeface="Roboto"/>
                <a:cs typeface="Roboto"/>
                <a:sym typeface="Roboto"/>
              </a:rPr>
              <a:t>Head of Computer Vision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54" name="Google Shape;954;p94"/>
          <p:cNvSpPr txBox="1"/>
          <p:nvPr>
            <p:ph idx="5" type="body"/>
          </p:nvPr>
        </p:nvSpPr>
        <p:spPr>
          <a:xfrm>
            <a:off x="5221032" y="5935296"/>
            <a:ext cx="6555300" cy="3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</a:pPr>
            <a:r>
              <a:rPr lang="en-US">
                <a:latin typeface="Roboto"/>
                <a:ea typeface="Roboto"/>
                <a:cs typeface="Roboto"/>
                <a:sym typeface="Roboto"/>
              </a:rPr>
              <a:t>Boost Technology Inc, CA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55" name="Google Shape;955;p94"/>
          <p:cNvSpPr txBox="1"/>
          <p:nvPr>
            <p:ph idx="6" type="body"/>
          </p:nvPr>
        </p:nvSpPr>
        <p:spPr>
          <a:xfrm>
            <a:off x="5221032" y="6269802"/>
            <a:ext cx="6555300" cy="3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</a:pPr>
            <a:r>
              <a:rPr lang="en-US">
                <a:latin typeface="Roboto"/>
                <a:ea typeface="Roboto"/>
                <a:cs typeface="Roboto"/>
                <a:sym typeface="Roboto"/>
              </a:rPr>
              <a:t>darkangel-nwo@ya.ru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56" name="Google Shape;956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98150" y="4903049"/>
            <a:ext cx="1534176" cy="1846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239" name="Google Shape;239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28"/>
          <p:cNvSpPr txBox="1"/>
          <p:nvPr/>
        </p:nvSpPr>
        <p:spPr>
          <a:xfrm>
            <a:off x="719668" y="359177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en-US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Object Detection vs Object Recognition</a:t>
            </a:r>
            <a:endParaRPr b="1" i="0" sz="33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1" name="Google Shape;241;p28"/>
          <p:cNvSpPr txBox="1"/>
          <p:nvPr>
            <p:ph idx="4294967295" type="sldNum"/>
          </p:nvPr>
        </p:nvSpPr>
        <p:spPr>
          <a:xfrm>
            <a:off x="11918950" y="6600825"/>
            <a:ext cx="273000" cy="1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2" name="Google Shape;242;p28"/>
          <p:cNvSpPr txBox="1"/>
          <p:nvPr>
            <p:ph idx="4294967295" type="body"/>
          </p:nvPr>
        </p:nvSpPr>
        <p:spPr>
          <a:xfrm>
            <a:off x="5456000" y="2881350"/>
            <a:ext cx="1175100" cy="16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rPr b="1" lang="en-US" sz="12000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?</a:t>
            </a:r>
            <a:endParaRPr b="1" sz="12000">
              <a:solidFill>
                <a:srgbClr val="0000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247" name="Google Shape;247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29"/>
          <p:cNvSpPr txBox="1"/>
          <p:nvPr/>
        </p:nvSpPr>
        <p:spPr>
          <a:xfrm>
            <a:off x="719668" y="359177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en-US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Object Detection vs Object Recognition</a:t>
            </a:r>
            <a:endParaRPr b="1" i="0" sz="33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9" name="Google Shape;249;p29"/>
          <p:cNvSpPr txBox="1"/>
          <p:nvPr>
            <p:ph idx="4294967295" type="sldNum"/>
          </p:nvPr>
        </p:nvSpPr>
        <p:spPr>
          <a:xfrm>
            <a:off x="11918950" y="6600825"/>
            <a:ext cx="273000" cy="1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50" name="Google Shape;250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81675" y="2007850"/>
            <a:ext cx="3012200" cy="4014899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29"/>
          <p:cNvSpPr txBox="1"/>
          <p:nvPr>
            <p:ph idx="4294967295" type="body"/>
          </p:nvPr>
        </p:nvSpPr>
        <p:spPr>
          <a:xfrm>
            <a:off x="1557875" y="1388613"/>
            <a:ext cx="28704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rPr lang="en-US" sz="2400" u="sng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Object Recognition:</a:t>
            </a:r>
            <a:endParaRPr sz="2400" u="sng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52" name="Google Shape;252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60475" y="1993189"/>
            <a:ext cx="3012200" cy="4014899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29"/>
          <p:cNvSpPr/>
          <p:nvPr/>
        </p:nvSpPr>
        <p:spPr>
          <a:xfrm>
            <a:off x="7265375" y="2470638"/>
            <a:ext cx="2637600" cy="29748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29"/>
          <p:cNvSpPr txBox="1"/>
          <p:nvPr>
            <p:ph idx="4294967295" type="body"/>
          </p:nvPr>
        </p:nvSpPr>
        <p:spPr>
          <a:xfrm>
            <a:off x="7383775" y="1385688"/>
            <a:ext cx="28704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rPr lang="en-US" sz="2400" u="sng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Object Detection:</a:t>
            </a:r>
            <a:endParaRPr sz="2400" u="sng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5" name="Google Shape;255;p29"/>
          <p:cNvSpPr/>
          <p:nvPr/>
        </p:nvSpPr>
        <p:spPr>
          <a:xfrm>
            <a:off x="9902975" y="2441350"/>
            <a:ext cx="1647300" cy="9345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Dog (</a:t>
            </a:r>
            <a:r>
              <a:rPr i="1" lang="en-US"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0.97</a:t>
            </a:r>
            <a:r>
              <a:rPr lang="en-US"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 sz="24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x,y,w,h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56" name="Google Shape;256;p29"/>
          <p:cNvSpPr/>
          <p:nvPr/>
        </p:nvSpPr>
        <p:spPr>
          <a:xfrm>
            <a:off x="2189975" y="5424850"/>
            <a:ext cx="1758600" cy="59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  <a:highlight>
                  <a:srgbClr val="FF0000"/>
                </a:highlight>
                <a:latin typeface="Roboto"/>
                <a:ea typeface="Roboto"/>
                <a:cs typeface="Roboto"/>
                <a:sym typeface="Roboto"/>
              </a:rPr>
              <a:t>Dog (</a:t>
            </a:r>
            <a:r>
              <a:rPr i="1" lang="en-US" sz="2400">
                <a:solidFill>
                  <a:srgbClr val="FFFFFF"/>
                </a:solidFill>
                <a:highlight>
                  <a:srgbClr val="FF0000"/>
                </a:highlight>
                <a:latin typeface="Roboto"/>
                <a:ea typeface="Roboto"/>
                <a:cs typeface="Roboto"/>
                <a:sym typeface="Roboto"/>
              </a:rPr>
              <a:t>0.97</a:t>
            </a:r>
            <a:r>
              <a:rPr lang="en-US" sz="2400">
                <a:solidFill>
                  <a:srgbClr val="FFFFFF"/>
                </a:solidFill>
                <a:highlight>
                  <a:srgbClr val="FF0000"/>
                </a:highlight>
                <a:latin typeface="Roboto"/>
                <a:ea typeface="Roboto"/>
                <a:cs typeface="Roboto"/>
                <a:sym typeface="Roboto"/>
              </a:rPr>
              <a:t>)</a:t>
            </a:r>
            <a:endParaRPr>
              <a:solidFill>
                <a:srgbClr val="FFFFFF"/>
              </a:solidFill>
              <a:highlight>
                <a:srgbClr val="FF0000"/>
              </a:highlight>
            </a:endParaRPr>
          </a:p>
        </p:txBody>
      </p:sp>
      <p:sp>
        <p:nvSpPr>
          <p:cNvPr id="257" name="Google Shape;257;p29"/>
          <p:cNvSpPr txBox="1"/>
          <p:nvPr/>
        </p:nvSpPr>
        <p:spPr>
          <a:xfrm>
            <a:off x="5524625" y="3483900"/>
            <a:ext cx="605100" cy="8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150">
                <a:solidFill>
                  <a:srgbClr val="2021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⊆</a:t>
            </a:r>
            <a:endParaRPr b="1" sz="66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Специальное оформление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